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6" r:id="rId2"/>
    <p:sldId id="273" r:id="rId3"/>
    <p:sldId id="275" r:id="rId4"/>
    <p:sldId id="276" r:id="rId5"/>
    <p:sldId id="277" r:id="rId6"/>
    <p:sldId id="278" r:id="rId7"/>
    <p:sldId id="279" r:id="rId8"/>
    <p:sldId id="280" r:id="rId9"/>
    <p:sldId id="281" r:id="rId10"/>
    <p:sldId id="282" r:id="rId11"/>
    <p:sldId id="283" r:id="rId12"/>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A5"/>
    <a:srgbClr val="008FC3"/>
    <a:srgbClr val="FFA62B"/>
    <a:srgbClr val="BBD7FF"/>
    <a:srgbClr val="4769A4"/>
    <a:srgbClr val="0084B4"/>
    <a:srgbClr val="1D487F"/>
    <a:srgbClr val="0F4F98"/>
    <a:srgbClr val="3AB4F2"/>
    <a:srgbClr val="CFF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8"/>
    <p:restoredTop sz="75229"/>
  </p:normalViewPr>
  <p:slideViewPr>
    <p:cSldViewPr snapToGrid="0">
      <p:cViewPr varScale="1">
        <p:scale>
          <a:sx n="99" d="100"/>
          <a:sy n="99" d="100"/>
        </p:scale>
        <p:origin x="2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328479-FF37-BCBE-E62D-48E1361705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a:extLst>
              <a:ext uri="{FF2B5EF4-FFF2-40B4-BE49-F238E27FC236}">
                <a16:creationId xmlns:a16="http://schemas.microsoft.com/office/drawing/2014/main" id="{605067E0-CEB8-6F52-9B6F-7B490E92AB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676B3-E954-6F4F-A53F-2615E9F1DFFC}" type="datetimeFigureOut">
              <a:rPr lang="en-CN" smtClean="0"/>
              <a:t>5/10/24</a:t>
            </a:fld>
            <a:endParaRPr lang="en-CN"/>
          </a:p>
        </p:txBody>
      </p:sp>
      <p:sp>
        <p:nvSpPr>
          <p:cNvPr id="4" name="Footer Placeholder 3">
            <a:extLst>
              <a:ext uri="{FF2B5EF4-FFF2-40B4-BE49-F238E27FC236}">
                <a16:creationId xmlns:a16="http://schemas.microsoft.com/office/drawing/2014/main" id="{2ACA159A-66A2-4EB3-CFA6-D21A5DC4A1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5" name="Slide Number Placeholder 4">
            <a:extLst>
              <a:ext uri="{FF2B5EF4-FFF2-40B4-BE49-F238E27FC236}">
                <a16:creationId xmlns:a16="http://schemas.microsoft.com/office/drawing/2014/main" id="{154C752E-CEE6-B178-A2EE-A3E91C37F0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D9209C-FB18-3D4D-8352-9A7FDD9F18DE}" type="slidenum">
              <a:rPr lang="en-CN" smtClean="0"/>
              <a:t>‹#›</a:t>
            </a:fld>
            <a:endParaRPr lang="en-CN"/>
          </a:p>
        </p:txBody>
      </p:sp>
    </p:spTree>
    <p:extLst>
      <p:ext uri="{BB962C8B-B14F-4D97-AF65-F5344CB8AC3E}">
        <p14:creationId xmlns:p14="http://schemas.microsoft.com/office/powerpoint/2010/main" val="8582507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472D7-114D-1446-91EE-447E8B18E6F0}" type="datetimeFigureOut">
              <a:rPr lang="en-CN" smtClean="0"/>
              <a:t>5/10/24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4C124D-6F37-8E47-B98E-9BC0F2C19E2E}" type="slidenum">
              <a:rPr lang="en-CN" smtClean="0"/>
              <a:t>‹#›</a:t>
            </a:fld>
            <a:endParaRPr lang="en-CN"/>
          </a:p>
        </p:txBody>
      </p:sp>
    </p:spTree>
    <p:extLst>
      <p:ext uri="{BB962C8B-B14F-4D97-AF65-F5344CB8AC3E}">
        <p14:creationId xmlns:p14="http://schemas.microsoft.com/office/powerpoint/2010/main" val="5655580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 altLang="zh-CN" b="0" i="0" dirty="0">
                <a:solidFill>
                  <a:srgbClr val="060607"/>
                </a:solidFill>
                <a:effectLst/>
                <a:latin typeface="-apple-system"/>
              </a:rPr>
              <a:t>Good [morning/afternoon/evening] everyone, today I will be presenting our recent research findings in the field of Knowledge Graph Embedding. </a:t>
            </a:r>
            <a:r>
              <a:rPr lang="en-US" altLang="zh-CN" b="0" i="0" dirty="0">
                <a:solidFill>
                  <a:srgbClr val="060607"/>
                </a:solidFill>
                <a:effectLst/>
                <a:latin typeface="-apple-system"/>
              </a:rPr>
              <a:t>MY</a:t>
            </a:r>
            <a:r>
              <a:rPr lang="zh-CN" altLang="en-US" b="0" i="0" dirty="0">
                <a:solidFill>
                  <a:srgbClr val="060607"/>
                </a:solidFill>
                <a:effectLst/>
                <a:latin typeface="-apple-system"/>
              </a:rPr>
              <a:t> </a:t>
            </a:r>
            <a:r>
              <a:rPr lang="en-US" altLang="zh-CN" b="0" i="0" dirty="0">
                <a:solidFill>
                  <a:srgbClr val="060607"/>
                </a:solidFill>
                <a:effectLst/>
                <a:latin typeface="-apple-system"/>
              </a:rPr>
              <a:t>name</a:t>
            </a:r>
            <a:r>
              <a:rPr lang="zh-CN" altLang="en-US" b="0" i="0" dirty="0">
                <a:solidFill>
                  <a:srgbClr val="060607"/>
                </a:solidFill>
                <a:effectLst/>
                <a:latin typeface="-apple-system"/>
              </a:rPr>
              <a:t> </a:t>
            </a:r>
            <a:r>
              <a:rPr lang="en-US" altLang="zh-CN" b="0" i="0" dirty="0">
                <a:solidFill>
                  <a:srgbClr val="060607"/>
                </a:solidFill>
                <a:effectLst/>
                <a:latin typeface="-apple-system"/>
              </a:rPr>
              <a:t>is</a:t>
            </a:r>
            <a:r>
              <a:rPr lang="zh-CN" altLang="en-US" b="0" i="0" dirty="0">
                <a:solidFill>
                  <a:srgbClr val="060607"/>
                </a:solidFill>
                <a:effectLst/>
                <a:latin typeface="-apple-system"/>
              </a:rPr>
              <a:t> </a:t>
            </a:r>
            <a:r>
              <a:rPr lang="en-US" altLang="zh-CN" b="0" i="0" dirty="0" err="1">
                <a:solidFill>
                  <a:srgbClr val="060607"/>
                </a:solidFill>
                <a:effectLst/>
                <a:latin typeface="-apple-system"/>
              </a:rPr>
              <a:t>zhutong</a:t>
            </a:r>
            <a:r>
              <a:rPr lang="zh-CN" altLang="en-US" b="0" i="0" dirty="0">
                <a:solidFill>
                  <a:srgbClr val="060607"/>
                </a:solidFill>
                <a:effectLst/>
                <a:latin typeface="-apple-system"/>
              </a:rPr>
              <a:t> </a:t>
            </a:r>
            <a:r>
              <a:rPr lang="en-US" altLang="zh-CN" b="0" i="0" dirty="0">
                <a:solidFill>
                  <a:srgbClr val="060607"/>
                </a:solidFill>
                <a:effectLst/>
                <a:latin typeface="-apple-system"/>
              </a:rPr>
              <a:t>and</a:t>
            </a:r>
            <a:r>
              <a:rPr lang="zh-CN" altLang="en-US" b="0" i="0" dirty="0">
                <a:solidFill>
                  <a:srgbClr val="060607"/>
                </a:solidFill>
                <a:effectLst/>
                <a:latin typeface="-apple-system"/>
              </a:rPr>
              <a:t> </a:t>
            </a:r>
            <a:r>
              <a:rPr lang="en-US" altLang="zh-CN" b="0" i="0" dirty="0">
                <a:solidFill>
                  <a:srgbClr val="060607"/>
                </a:solidFill>
                <a:effectLst/>
                <a:latin typeface="-apple-system"/>
              </a:rPr>
              <a:t>the</a:t>
            </a:r>
            <a:r>
              <a:rPr lang="zh-CN" altLang="en-US" b="0" i="0" dirty="0">
                <a:solidFill>
                  <a:srgbClr val="060607"/>
                </a:solidFill>
                <a:effectLst/>
                <a:latin typeface="-apple-system"/>
              </a:rPr>
              <a:t> </a:t>
            </a:r>
            <a:r>
              <a:rPr lang="en-US" altLang="zh-CN" b="0" i="0" dirty="0">
                <a:solidFill>
                  <a:srgbClr val="060607"/>
                </a:solidFill>
                <a:effectLst/>
                <a:latin typeface="-apple-system"/>
              </a:rPr>
              <a:t>title</a:t>
            </a:r>
            <a:r>
              <a:rPr lang="zh-CN" altLang="en-US" b="0" i="0" dirty="0">
                <a:solidFill>
                  <a:srgbClr val="060607"/>
                </a:solidFill>
                <a:effectLst/>
                <a:latin typeface="-apple-system"/>
              </a:rPr>
              <a:t> </a:t>
            </a:r>
            <a:r>
              <a:rPr lang="en-US" altLang="zh-CN" b="0" i="0" dirty="0">
                <a:solidFill>
                  <a:srgbClr val="060607"/>
                </a:solidFill>
                <a:effectLst/>
                <a:latin typeface="-apple-system"/>
              </a:rPr>
              <a:t>of</a:t>
            </a:r>
            <a:r>
              <a:rPr lang="zh-CN" altLang="en-US" b="0" i="0" dirty="0">
                <a:solidFill>
                  <a:srgbClr val="060607"/>
                </a:solidFill>
                <a:effectLst/>
                <a:latin typeface="-apple-system"/>
              </a:rPr>
              <a:t> </a:t>
            </a:r>
            <a:r>
              <a:rPr lang="en-US" altLang="zh-CN" b="0" i="0" dirty="0">
                <a:solidFill>
                  <a:srgbClr val="060607"/>
                </a:solidFill>
                <a:effectLst/>
                <a:latin typeface="-apple-system"/>
              </a:rPr>
              <a:t>the</a:t>
            </a:r>
            <a:r>
              <a:rPr lang="zh-CN" altLang="en-US" b="0" i="0" dirty="0">
                <a:solidFill>
                  <a:srgbClr val="060607"/>
                </a:solidFill>
                <a:effectLst/>
                <a:latin typeface="-apple-system"/>
              </a:rPr>
              <a:t> </a:t>
            </a:r>
            <a:r>
              <a:rPr lang="en-US" altLang="zh-CN" b="0" i="0" dirty="0">
                <a:solidFill>
                  <a:srgbClr val="060607"/>
                </a:solidFill>
                <a:effectLst/>
                <a:latin typeface="-apple-system"/>
              </a:rPr>
              <a:t>paper</a:t>
            </a:r>
            <a:r>
              <a:rPr lang="zh-CN" altLang="en-US" b="0" i="0" dirty="0">
                <a:solidFill>
                  <a:srgbClr val="060607"/>
                </a:solidFill>
                <a:effectLst/>
                <a:latin typeface="-apple-system"/>
              </a:rPr>
              <a:t> </a:t>
            </a:r>
            <a:r>
              <a:rPr lang="en-US" altLang="zh-CN" b="0" i="0" dirty="0">
                <a:solidFill>
                  <a:srgbClr val="060607"/>
                </a:solidFill>
                <a:effectLst/>
                <a:latin typeface="-apple-system"/>
              </a:rPr>
              <a:t>is</a:t>
            </a:r>
            <a:r>
              <a:rPr lang="zh-CN" altLang="en-US" b="0" i="0" dirty="0">
                <a:solidFill>
                  <a:srgbClr val="060607"/>
                </a:solidFill>
                <a:effectLst/>
                <a:latin typeface="-apple-system"/>
              </a:rPr>
              <a:t> </a:t>
            </a:r>
            <a:r>
              <a:rPr lang="en-US" altLang="zh-CN" sz="1200" dirty="0">
                <a:latin typeface="Helvetica" pitchFamily="2" charset="0"/>
                <a:cs typeface="Arial" panose="020B0604020202020204" pitchFamily="34" charset="0"/>
              </a:rPr>
              <a:t>A</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Transformer-based</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Knowledge</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Graph</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Embedding</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Model</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Combining</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Graph</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Paths</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and</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Local</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Neighborhood</a:t>
            </a:r>
            <a:r>
              <a:rPr lang="zh-CN" altLang="en-US" sz="1200" dirty="0">
                <a:latin typeface="Helvetica" pitchFamily="2" charset="0"/>
                <a:cs typeface="Arial" panose="020B0604020202020204" pitchFamily="34" charset="0"/>
              </a:rPr>
              <a:t> </a:t>
            </a:r>
            <a:r>
              <a:rPr lang="en-US" altLang="zh-CN" sz="1200" dirty="0">
                <a:latin typeface="Helvetica" pitchFamily="2" charset="0"/>
                <a:cs typeface="Arial" panose="020B0604020202020204" pitchFamily="34" charset="0"/>
              </a:rPr>
              <a:t>.</a:t>
            </a:r>
            <a:r>
              <a:rPr lang="en" altLang="zh-CN" b="0" dirty="0">
                <a:solidFill>
                  <a:srgbClr val="333333"/>
                </a:solidFill>
                <a:effectLst/>
                <a:latin typeface="PingFangSC-Regular" panose="020B0400000000000000" pitchFamily="34" charset="-122"/>
                <a:ea typeface="PingFangSC-Regular" panose="020B0400000000000000" pitchFamily="34" charset="-122"/>
              </a:rPr>
              <a:t> </a:t>
            </a:r>
            <a:r>
              <a:rPr lang="en-US" altLang="zh-CN" b="0" dirty="0">
                <a:solidFill>
                  <a:srgbClr val="333333"/>
                </a:solidFill>
                <a:effectLst/>
                <a:latin typeface="PingFangSC-Regular" panose="020B0400000000000000" pitchFamily="34" charset="-122"/>
                <a:ea typeface="PingFangSC-Regular" panose="020B0400000000000000" pitchFamily="34" charset="-122"/>
              </a:rPr>
              <a:t>And</a:t>
            </a:r>
            <a:r>
              <a:rPr lang="zh-CN" altLang="en-US" b="0" dirty="0">
                <a:solidFill>
                  <a:srgbClr val="333333"/>
                </a:solidFill>
                <a:effectLst/>
                <a:latin typeface="PingFangSC-Regular" panose="020B0400000000000000" pitchFamily="34" charset="-122"/>
                <a:ea typeface="PingFangSC-Regular" panose="020B0400000000000000" pitchFamily="34" charset="-122"/>
              </a:rPr>
              <a:t> </a:t>
            </a:r>
            <a:r>
              <a:rPr lang="en" altLang="zh-CN" b="0" dirty="0">
                <a:solidFill>
                  <a:srgbClr val="333333"/>
                </a:solidFill>
                <a:effectLst/>
                <a:latin typeface="PingFangSC-Regular" panose="020B0400000000000000" pitchFamily="34" charset="-122"/>
                <a:ea typeface="PingFangSC-Regular" panose="020B0400000000000000" pitchFamily="34" charset="-122"/>
              </a:rPr>
              <a:t>This paper has been accepted by WCCI 2024.</a:t>
            </a:r>
          </a:p>
          <a:p>
            <a:br>
              <a:rPr lang="en" altLang="zh-CN" dirty="0">
                <a:effectLst/>
              </a:rPr>
            </a:br>
            <a:endParaRPr lang="en" altLang="zh-CN" dirty="0">
              <a:effectLst/>
            </a:endParaRPr>
          </a:p>
          <a:p>
            <a:r>
              <a:rPr lang="en" altLang="zh-CN" b="0" i="0" dirty="0">
                <a:solidFill>
                  <a:srgbClr val="060607"/>
                </a:solidFill>
                <a:effectLst/>
                <a:latin typeface="-apple-system"/>
              </a:rPr>
              <a:t>This work was conducted by our team at the School of Software, </a:t>
            </a:r>
            <a:r>
              <a:rPr lang="en" altLang="zh-CN" b="0" i="0" dirty="0" err="1">
                <a:solidFill>
                  <a:srgbClr val="060607"/>
                </a:solidFill>
                <a:effectLst/>
                <a:latin typeface="-apple-system"/>
              </a:rPr>
              <a:t>Beihang</a:t>
            </a:r>
            <a:r>
              <a:rPr lang="en" altLang="zh-CN" b="0" i="0" dirty="0">
                <a:solidFill>
                  <a:srgbClr val="060607"/>
                </a:solidFill>
                <a:effectLst/>
                <a:latin typeface="-apple-system"/>
              </a:rPr>
              <a:t> University.</a:t>
            </a:r>
            <a:endParaRPr kumimoji="1" lang="zh-CN" altLang="en-US" dirty="0"/>
          </a:p>
        </p:txBody>
      </p:sp>
      <p:sp>
        <p:nvSpPr>
          <p:cNvPr id="5" name="灯片编号占位符 4">
            <a:extLst>
              <a:ext uri="{FF2B5EF4-FFF2-40B4-BE49-F238E27FC236}">
                <a16:creationId xmlns:a16="http://schemas.microsoft.com/office/drawing/2014/main" id="{BEBF8ECC-4F6E-6BDA-2C07-40DBC89F09BE}"/>
              </a:ext>
            </a:extLst>
          </p:cNvPr>
          <p:cNvSpPr>
            <a:spLocks noGrp="1"/>
          </p:cNvSpPr>
          <p:nvPr>
            <p:ph type="sldNum" sz="quarter" idx="5"/>
          </p:nvPr>
        </p:nvSpPr>
        <p:spPr/>
        <p:txBody>
          <a:bodyPr/>
          <a:lstStyle/>
          <a:p>
            <a:fld id="{0A4C124D-6F37-8E47-B98E-9BC0F2C19E2E}" type="slidenum">
              <a:rPr lang="en-CN" smtClean="0"/>
              <a:t>1</a:t>
            </a:fld>
            <a:endParaRPr lang="en-CN"/>
          </a:p>
        </p:txBody>
      </p:sp>
    </p:spTree>
    <p:extLst>
      <p:ext uri="{BB962C8B-B14F-4D97-AF65-F5344CB8AC3E}">
        <p14:creationId xmlns:p14="http://schemas.microsoft.com/office/powerpoint/2010/main" val="3981789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 verify the effects of </a:t>
            </a:r>
            <a:r>
              <a:rPr lang="en-US" altLang="zh-CN" dirty="0"/>
              <a:t>different</a:t>
            </a:r>
            <a:r>
              <a:rPr lang="zh-CN" altLang="en-US" dirty="0"/>
              <a:t> </a:t>
            </a:r>
            <a:r>
              <a:rPr lang="en-US" altLang="zh-CN" dirty="0"/>
              <a:t>part</a:t>
            </a:r>
            <a:r>
              <a:rPr lang="zh-CN" altLang="en-US" dirty="0"/>
              <a:t> </a:t>
            </a:r>
            <a:r>
              <a:rPr lang="en-US" altLang="zh-CN" dirty="0"/>
              <a:t>of</a:t>
            </a:r>
            <a:r>
              <a:rPr lang="zh-CN" altLang="en-US" dirty="0"/>
              <a:t> </a:t>
            </a:r>
            <a:r>
              <a:rPr lang="en-US" altLang="zh-CN" dirty="0"/>
              <a:t>model,</a:t>
            </a:r>
            <a:r>
              <a:rPr lang="en" altLang="zh-CN" dirty="0"/>
              <a:t> we conduct ablation experiments with different settings</a:t>
            </a:r>
            <a:r>
              <a:rPr lang="en-US" altLang="zh-CN" dirty="0"/>
              <a:t>.</a:t>
            </a:r>
            <a:r>
              <a:rPr lang="en" altLang="zh-CN" dirty="0"/>
              <a:t> It can be observed that the removal of either the local neighborhood encoding module or the graph path encoding module results in a noticeable decrease in the model’s performance. The experiments demonstrate that both types of structural information in knowledge graphs facilitate link prediction. Furthermore, </a:t>
            </a:r>
            <a:r>
              <a:rPr lang="en-US" altLang="zh-CN" dirty="0"/>
              <a:t>we</a:t>
            </a:r>
            <a:r>
              <a:rPr lang="zh-CN" altLang="en-US" dirty="0"/>
              <a:t> </a:t>
            </a:r>
            <a:r>
              <a:rPr lang="en-US" altLang="zh-CN" dirty="0"/>
              <a:t>can</a:t>
            </a:r>
            <a:r>
              <a:rPr lang="zh-CN" altLang="en-US" dirty="0"/>
              <a:t> </a:t>
            </a:r>
            <a:r>
              <a:rPr lang="en-US" altLang="zh-CN" dirty="0" err="1"/>
              <a:t>oberserve</a:t>
            </a:r>
            <a:r>
              <a:rPr lang="zh-CN" altLang="en-US" dirty="0"/>
              <a:t> </a:t>
            </a:r>
            <a:r>
              <a:rPr lang="en-US" altLang="zh-CN" dirty="0"/>
              <a:t>that</a:t>
            </a:r>
            <a:r>
              <a:rPr lang="zh-CN" altLang="en-US" dirty="0"/>
              <a:t> </a:t>
            </a:r>
            <a:r>
              <a:rPr lang="en" altLang="zh-CN" dirty="0"/>
              <a:t>the addition of graph path information without the masked entity-relation prediction task does not lead to a significant improvement in performance, illustrating the challenge of learning long-distance dependencies on the graph path and the role of the masked entity-relation prediction task in enhancing the model’s ability to learn long-distance dependencies.</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10</a:t>
            </a:fld>
            <a:endParaRPr lang="en-CN"/>
          </a:p>
        </p:txBody>
      </p:sp>
    </p:spTree>
    <p:extLst>
      <p:ext uri="{BB962C8B-B14F-4D97-AF65-F5344CB8AC3E}">
        <p14:creationId xmlns:p14="http://schemas.microsoft.com/office/powerpoint/2010/main" val="3574261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this paper, we proposed TKGE-PN, a </a:t>
            </a:r>
            <a:r>
              <a:rPr lang="en" altLang="zh-CN" dirty="0" err="1"/>
              <a:t>Transformerbased</a:t>
            </a:r>
            <a:r>
              <a:rPr lang="en" altLang="zh-CN" dirty="0"/>
              <a:t> knowledge graph embedding method that combines graph paths and local neighborhoods</a:t>
            </a:r>
            <a:r>
              <a:rPr lang="en-US" altLang="zh-CN" dirty="0"/>
              <a:t>,</a:t>
            </a:r>
            <a:r>
              <a:rPr lang="en" altLang="zh-CN" dirty="0"/>
              <a:t> By fusing two types of structural information from knowledge graphs and leveraging the powerful expressive ability of the Transformer model, TKGE-PN achieves a comprehensive learning of both short and long-distance dependencies within the graph. On two standard datasets, TKGE-PN outperforms the majority of existing embedding models in link prediction tasks, demonstrating the effectiveness of the proposed method.</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11</a:t>
            </a:fld>
            <a:endParaRPr lang="en-CN"/>
          </a:p>
        </p:txBody>
      </p:sp>
    </p:spTree>
    <p:extLst>
      <p:ext uri="{BB962C8B-B14F-4D97-AF65-F5344CB8AC3E}">
        <p14:creationId xmlns:p14="http://schemas.microsoft.com/office/powerpoint/2010/main" val="3767749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060607"/>
                </a:solidFill>
                <a:effectLst/>
                <a:latin typeface="-apple-system"/>
              </a:rPr>
              <a:t>Before we dive into our research, let‘s briefly discuss the fundamental concept of Knowledge Graphs. Knowledge Graphs are structured knowledge bases that are extensively used in semantic search, question-answering systems, and recommendation systems, among other applications. Despite their utility, even large-scale Knowledge Graphs suffer from incompleteness, which restricts their real-world applications. As a result, Knowledge Graph Completion (KGC) has emerged as an active research area.</a:t>
            </a:r>
          </a:p>
          <a:p>
            <a:r>
              <a:rPr lang="en" altLang="zh-CN" dirty="0"/>
              <a:t> Currently, the mainstream solution for KGC</a:t>
            </a:r>
            <a:r>
              <a:rPr lang="zh-CN" altLang="en-US" dirty="0"/>
              <a:t> </a:t>
            </a:r>
            <a:r>
              <a:rPr lang="en-US" altLang="zh-CN" dirty="0"/>
              <a:t>is</a:t>
            </a:r>
            <a:r>
              <a:rPr lang="zh-CN" altLang="en-US" dirty="0"/>
              <a:t> </a:t>
            </a:r>
            <a:r>
              <a:rPr lang="en" altLang="zh-CN" dirty="0"/>
              <a:t>knowledge graph embedding (KGE)  . It projects entities and relations into a low-dimensional vector space and employs scoring functions to assess the plausibility of fact triples. </a:t>
            </a:r>
            <a:endParaRPr kumimoji="1" lang="zh-CN" altLang="en-US" dirty="0"/>
          </a:p>
        </p:txBody>
      </p:sp>
      <p:sp>
        <p:nvSpPr>
          <p:cNvPr id="5" name="灯片编号占位符 4">
            <a:extLst>
              <a:ext uri="{FF2B5EF4-FFF2-40B4-BE49-F238E27FC236}">
                <a16:creationId xmlns:a16="http://schemas.microsoft.com/office/drawing/2014/main" id="{A11080B4-CCC5-14AF-47FE-A88E4A1D416C}"/>
              </a:ext>
            </a:extLst>
          </p:cNvPr>
          <p:cNvSpPr>
            <a:spLocks noGrp="1"/>
          </p:cNvSpPr>
          <p:nvPr>
            <p:ph type="sldNum" sz="quarter" idx="5"/>
          </p:nvPr>
        </p:nvSpPr>
        <p:spPr/>
        <p:txBody>
          <a:bodyPr/>
          <a:lstStyle/>
          <a:p>
            <a:fld id="{0A4C124D-6F37-8E47-B98E-9BC0F2C19E2E}" type="slidenum">
              <a:rPr lang="en-CN" smtClean="0"/>
              <a:t>2</a:t>
            </a:fld>
            <a:endParaRPr lang="en-CN"/>
          </a:p>
        </p:txBody>
      </p:sp>
    </p:spTree>
    <p:extLst>
      <p:ext uri="{BB962C8B-B14F-4D97-AF65-F5344CB8AC3E}">
        <p14:creationId xmlns:p14="http://schemas.microsoft.com/office/powerpoint/2010/main" val="169998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0" i="0" dirty="0">
                <a:solidFill>
                  <a:srgbClr val="060607"/>
                </a:solidFill>
                <a:effectLst/>
                <a:latin typeface="-apple-system"/>
              </a:rPr>
              <a:t>Among existing Knowledge Graph Embedding methods</a:t>
            </a:r>
            <a:r>
              <a:rPr lang="zh-CN" altLang="en-US" b="0" i="0" dirty="0">
                <a:solidFill>
                  <a:srgbClr val="060607"/>
                </a:solidFill>
                <a:effectLst/>
                <a:latin typeface="-apple-system"/>
              </a:rPr>
              <a:t>，</a:t>
            </a:r>
            <a:r>
              <a:rPr lang="en" altLang="zh-CN" b="0" i="0" dirty="0">
                <a:solidFill>
                  <a:srgbClr val="060607"/>
                </a:solidFill>
                <a:effectLst/>
                <a:latin typeface="-apple-system"/>
              </a:rPr>
              <a:t>the early approaches primarily utilized</a:t>
            </a:r>
            <a:r>
              <a:rPr lang="zh-CN" altLang="en-US" b="0" i="0" dirty="0">
                <a:solidFill>
                  <a:srgbClr val="060607"/>
                </a:solidFill>
                <a:effectLst/>
                <a:latin typeface="-apple-system"/>
              </a:rPr>
              <a:t> </a:t>
            </a:r>
            <a:r>
              <a:rPr lang="en" altLang="zh-CN" dirty="0"/>
              <a:t>the geometric properties of vector space</a:t>
            </a:r>
            <a:r>
              <a:rPr lang="zh-CN" altLang="en-US" dirty="0"/>
              <a:t> </a:t>
            </a:r>
            <a:r>
              <a:rPr lang="en" altLang="zh-CN" dirty="0"/>
              <a:t>,</a:t>
            </a:r>
            <a:r>
              <a:rPr lang="zh-CN" altLang="en-US" dirty="0"/>
              <a:t> </a:t>
            </a:r>
            <a:r>
              <a:rPr lang="en-US" altLang="zh-CN" dirty="0"/>
              <a:t>but</a:t>
            </a:r>
            <a:r>
              <a:rPr lang="zh-CN" altLang="en-US" dirty="0"/>
              <a:t> </a:t>
            </a:r>
            <a:r>
              <a:rPr lang="en-US" altLang="zh-CN" dirty="0"/>
              <a:t>these</a:t>
            </a:r>
            <a:r>
              <a:rPr lang="zh-CN" altLang="en-US" dirty="0"/>
              <a:t> </a:t>
            </a:r>
            <a:r>
              <a:rPr lang="en-US" altLang="zh-CN" dirty="0"/>
              <a:t>methods</a:t>
            </a:r>
            <a:r>
              <a:rPr lang="zh-CN" altLang="en-US" dirty="0"/>
              <a:t>  </a:t>
            </a:r>
            <a:r>
              <a:rPr lang="en-US" altLang="zh-CN" dirty="0"/>
              <a:t>unable</a:t>
            </a:r>
            <a:r>
              <a:rPr lang="zh-CN" altLang="en-US" dirty="0"/>
              <a:t> </a:t>
            </a:r>
            <a:r>
              <a:rPr lang="en-US" altLang="zh-CN" dirty="0"/>
              <a:t>to</a:t>
            </a:r>
            <a:r>
              <a:rPr lang="zh-CN" altLang="en-US" dirty="0"/>
              <a:t> </a:t>
            </a:r>
            <a:r>
              <a:rPr lang="en-US" altLang="zh-CN" dirty="0"/>
              <a:t>utilize</a:t>
            </a:r>
            <a:r>
              <a:rPr lang="zh-CN" altLang="en-US" dirty="0"/>
              <a:t> </a:t>
            </a:r>
            <a:r>
              <a:rPr lang="en-US" altLang="zh-CN" dirty="0"/>
              <a:t>the</a:t>
            </a:r>
            <a:r>
              <a:rPr lang="zh-CN" altLang="en-US" dirty="0"/>
              <a:t> </a:t>
            </a:r>
            <a:r>
              <a:rPr lang="en-US" altLang="zh-CN" dirty="0"/>
              <a:t>graph</a:t>
            </a:r>
            <a:r>
              <a:rPr lang="zh-CN" altLang="en-US" dirty="0"/>
              <a:t> </a:t>
            </a:r>
            <a:r>
              <a:rPr lang="en-US" altLang="zh-CN" dirty="0" err="1"/>
              <a:t>structrual</a:t>
            </a:r>
            <a:r>
              <a:rPr lang="zh-CN" altLang="en-US" dirty="0"/>
              <a:t> </a:t>
            </a:r>
            <a:r>
              <a:rPr lang="en-US" altLang="zh-CN" dirty="0"/>
              <a:t>information</a:t>
            </a:r>
            <a:r>
              <a:rPr lang="zh-CN" altLang="en-US" dirty="0"/>
              <a:t> </a:t>
            </a:r>
            <a:r>
              <a:rPr lang="en-US" altLang="zh-CN" dirty="0"/>
              <a:t>in</a:t>
            </a:r>
            <a:r>
              <a:rPr lang="zh-CN" altLang="en-US" dirty="0"/>
              <a:t> </a:t>
            </a:r>
            <a:r>
              <a:rPr lang="en-US" altLang="zh-CN" dirty="0" err="1"/>
              <a:t>kg.GNN</a:t>
            </a:r>
            <a:r>
              <a:rPr lang="en-US" altLang="zh-CN" dirty="0"/>
              <a:t>-BASED</a:t>
            </a:r>
            <a:r>
              <a:rPr lang="zh-CN" altLang="en-US" dirty="0"/>
              <a:t> </a:t>
            </a:r>
            <a:r>
              <a:rPr lang="en-US" altLang="zh-CN" dirty="0"/>
              <a:t>models</a:t>
            </a:r>
            <a:r>
              <a:rPr lang="zh-CN" altLang="en-US" dirty="0"/>
              <a:t> </a:t>
            </a:r>
            <a:r>
              <a:rPr lang="en-US" altLang="zh-CN" sz="1200" dirty="0"/>
              <a:t>e</a:t>
            </a:r>
            <a:r>
              <a:rPr lang="en" altLang="zh-CN" sz="1200" dirty="0" err="1"/>
              <a:t>mploy</a:t>
            </a:r>
            <a:r>
              <a:rPr lang="en" altLang="zh-CN" sz="1200" dirty="0"/>
              <a:t> graph convolutional neural networks to leverage the local neighborhood structures of entity</a:t>
            </a:r>
            <a:r>
              <a:rPr lang="en-US" altLang="zh-CN" sz="1200" dirty="0"/>
              <a:t>,</a:t>
            </a:r>
            <a:r>
              <a:rPr lang="zh-CN" altLang="en-US" sz="1200" dirty="0"/>
              <a:t> </a:t>
            </a:r>
            <a:r>
              <a:rPr lang="en" altLang="zh-CN" dirty="0"/>
              <a:t>achieved incremental success but still have limitations. On one hand, the expressiveness of models is constrained due to the shallow neural network architectures. On the other hand, as the number of GNN layers increases, existing methods encounter a performance degradation issue known as over-smoothing [10], consequently restricting the ability to capture information beyond the local neighborhood of entities</a:t>
            </a:r>
            <a:endParaRPr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3</a:t>
            </a:fld>
            <a:endParaRPr lang="en-CN"/>
          </a:p>
        </p:txBody>
      </p:sp>
    </p:spTree>
    <p:extLst>
      <p:ext uri="{BB962C8B-B14F-4D97-AF65-F5344CB8AC3E}">
        <p14:creationId xmlns:p14="http://schemas.microsoft.com/office/powerpoint/2010/main" val="1001785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a:t>
            </a:r>
            <a:r>
              <a:rPr lang="zh-CN" altLang="en-US" dirty="0"/>
              <a:t> </a:t>
            </a:r>
            <a:r>
              <a:rPr lang="en-US" altLang="zh-CN" dirty="0"/>
              <a:t>address</a:t>
            </a:r>
            <a:r>
              <a:rPr lang="zh-CN" altLang="en-US" dirty="0"/>
              <a:t> </a:t>
            </a:r>
            <a:r>
              <a:rPr lang="en-US" altLang="zh-CN" dirty="0"/>
              <a:t>these</a:t>
            </a:r>
            <a:r>
              <a:rPr lang="zh-CN" altLang="en-US" dirty="0"/>
              <a:t> </a:t>
            </a:r>
            <a:r>
              <a:rPr lang="en-US" altLang="zh-CN" dirty="0"/>
              <a:t>issues</a:t>
            </a:r>
            <a:r>
              <a:rPr lang="zh-CN" altLang="en-US" dirty="0"/>
              <a:t> </a:t>
            </a:r>
            <a:r>
              <a:rPr lang="en-US" altLang="zh-CN" dirty="0"/>
              <a:t>,</a:t>
            </a:r>
            <a:r>
              <a:rPr lang="en" altLang="zh-CN" dirty="0"/>
              <a:t>In this paper, we present TKGE-PN, a Transformer-based knowledge graph embedding model that combines graph paths and local neighborhood. Compared to local neighborhood, graph paths can help the model better capture long-distance dependencies between entities, By combining graph paths with local neighborhood, the model can better utilize the graph structure in KGs to learn long-distance dependencies while avoiding the problem of over-smoothing. Moreover, In contrast to the shallow neural network architecture of GNN, the </a:t>
            </a:r>
            <a:r>
              <a:rPr lang="en" altLang="zh-CN" dirty="0" err="1"/>
              <a:t>selfattention</a:t>
            </a:r>
            <a:r>
              <a:rPr lang="en" altLang="zh-CN" dirty="0"/>
              <a:t> mechanism in Transformer provides TKGE-PN with a more powerful expressive capacity.</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4</a:t>
            </a:fld>
            <a:endParaRPr lang="en-CN"/>
          </a:p>
        </p:txBody>
      </p:sp>
    </p:spTree>
    <p:extLst>
      <p:ext uri="{BB962C8B-B14F-4D97-AF65-F5344CB8AC3E}">
        <p14:creationId xmlns:p14="http://schemas.microsoft.com/office/powerpoint/2010/main" val="381667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060607"/>
                </a:solidFill>
                <a:effectLst/>
                <a:latin typeface="-apple-system"/>
              </a:rPr>
              <a:t>Our approach begins with a biased random walk algorithm that samples multiple graph paths starting from the central entity.</a:t>
            </a:r>
            <a:r>
              <a:rPr lang="en" altLang="zh-CN" dirty="0"/>
              <a:t> Due to the often large scale of knowledge graphs, it is impossible to traverse all graph paths within the graph. Previous path-based methods, such as RSN, tend to utilize only 1-2 graph paths when scoring factual triples, which is extremely limited compared to the potential number of paths in a knowledge graph. to address the issue of insufficient graph path sampling </a:t>
            </a:r>
            <a:r>
              <a:rPr lang="en-US" altLang="zh-CN" dirty="0"/>
              <a:t>.</a:t>
            </a:r>
            <a:r>
              <a:rPr lang="en" altLang="zh-CN" dirty="0"/>
              <a:t> the proposed algorithm samples a number of graph paths equal to the node degree of the central entity s, rather than a fixed value. Moreover, not all paths contribute meaningfully to high-quality knowledge graph embeddings. to ensure that the sampled paths are of high quality and beneficial for knowledge graph embedding, the sampling algorithm uses biased random walks to determine the entities and relations selected at each step in the graph paths. In order to better capture long-distance dependencies, the algorithm aims to sample paths that are further away from the starting point, and a depth bias µdepth is used to control this.  dis(s, ei+1) is the length of the shortest path between s and ei+1</a:t>
            </a:r>
            <a:r>
              <a:rPr lang="en-US" altLang="zh-CN" dirty="0"/>
              <a:t>.</a:t>
            </a:r>
          </a:p>
          <a:p>
            <a:r>
              <a:rPr lang="en" altLang="zh-CN" dirty="0"/>
              <a:t>In addition to path depth, the graph path sampling module also takes into account the degrees of the entities. the degree</a:t>
            </a:r>
            <a:r>
              <a:rPr lang="zh-CN" altLang="en-US" dirty="0"/>
              <a:t> </a:t>
            </a:r>
            <a:r>
              <a:rPr lang="en-US" altLang="zh-CN" dirty="0"/>
              <a:t>is</a:t>
            </a:r>
            <a:r>
              <a:rPr lang="zh-CN" altLang="en-US" dirty="0"/>
              <a:t> </a:t>
            </a:r>
            <a:r>
              <a:rPr lang="en-US" altLang="zh-CN" dirty="0"/>
              <a:t>also</a:t>
            </a:r>
            <a:r>
              <a:rPr lang="zh-CN" altLang="en-US" dirty="0"/>
              <a:t> </a:t>
            </a:r>
            <a:r>
              <a:rPr lang="en-US" altLang="zh-CN" dirty="0"/>
              <a:t>an</a:t>
            </a:r>
            <a:r>
              <a:rPr lang="zh-CN" altLang="en-US" dirty="0"/>
              <a:t> </a:t>
            </a:r>
            <a:r>
              <a:rPr lang="en" altLang="zh-CN" dirty="0"/>
              <a:t>an important structural information in the knowledge graph</a:t>
            </a:r>
            <a:r>
              <a:rPr lang="en-US" altLang="zh-CN" dirty="0"/>
              <a:t>.</a:t>
            </a:r>
            <a:r>
              <a:rPr lang="en" altLang="zh-CN" dirty="0"/>
              <a:t>  reflects the global importance of entities in the knowledge graph. A higher degree</a:t>
            </a:r>
            <a:r>
              <a:rPr lang="zh-CN" altLang="en-US" dirty="0"/>
              <a:t> </a:t>
            </a:r>
            <a:r>
              <a:rPr lang="en" altLang="zh-CN" dirty="0"/>
              <a:t>indicates higher importance and richer implied information</a:t>
            </a:r>
            <a:r>
              <a:rPr lang="en-US" altLang="zh-CN" dirty="0"/>
              <a:t>.</a:t>
            </a:r>
            <a:r>
              <a:rPr lang="en" altLang="zh-CN" dirty="0"/>
              <a:t> Therefore, in the sampling process, entities with higher degrees should have higher weights. </a:t>
            </a:r>
            <a:r>
              <a:rPr lang="en-US" altLang="zh-CN" dirty="0"/>
              <a:t>We</a:t>
            </a:r>
            <a:r>
              <a:rPr lang="zh-CN" altLang="en-US" dirty="0"/>
              <a:t> </a:t>
            </a:r>
            <a:r>
              <a:rPr lang="en-US" altLang="zh-CN" dirty="0"/>
              <a:t>use</a:t>
            </a:r>
            <a:r>
              <a:rPr lang="zh-CN" altLang="en-US" dirty="0"/>
              <a:t> </a:t>
            </a:r>
            <a:r>
              <a:rPr lang="en-US" altLang="zh-CN" dirty="0"/>
              <a:t>degree</a:t>
            </a:r>
            <a:r>
              <a:rPr lang="zh-CN" altLang="en-US" dirty="0"/>
              <a:t> </a:t>
            </a:r>
            <a:r>
              <a:rPr lang="en-US" altLang="zh-CN" dirty="0"/>
              <a:t>bias</a:t>
            </a:r>
            <a:r>
              <a:rPr lang="zh-CN" altLang="en-US" dirty="0"/>
              <a:t> </a:t>
            </a:r>
            <a:r>
              <a:rPr lang="en-US" altLang="zh-CN" dirty="0"/>
              <a:t>to</a:t>
            </a:r>
            <a:r>
              <a:rPr lang="zh-CN" altLang="en-US" dirty="0"/>
              <a:t> </a:t>
            </a:r>
            <a:r>
              <a:rPr lang="en-US" altLang="zh-CN" dirty="0"/>
              <a:t>control</a:t>
            </a:r>
            <a:r>
              <a:rPr lang="zh-CN" altLang="en-US" dirty="0"/>
              <a:t> </a:t>
            </a:r>
            <a:r>
              <a:rPr lang="en-US" altLang="zh-CN" dirty="0"/>
              <a:t>it.</a:t>
            </a:r>
            <a:r>
              <a:rPr lang="en" altLang="zh-CN" dirty="0"/>
              <a:t> Finally, </a:t>
            </a:r>
            <a:r>
              <a:rPr lang="zh-CN" altLang="en-US" dirty="0"/>
              <a:t> </a:t>
            </a:r>
            <a:r>
              <a:rPr lang="en-US" altLang="zh-CN" dirty="0"/>
              <a:t>we</a:t>
            </a:r>
            <a:r>
              <a:rPr lang="zh-CN" altLang="en-US" dirty="0"/>
              <a:t> </a:t>
            </a:r>
            <a:r>
              <a:rPr lang="en-US" altLang="zh-CN" dirty="0"/>
              <a:t>can</a:t>
            </a:r>
            <a:r>
              <a:rPr lang="zh-CN" altLang="en-US" dirty="0"/>
              <a:t> </a:t>
            </a:r>
            <a:r>
              <a:rPr lang="en-US" altLang="zh-CN" dirty="0"/>
              <a:t>get</a:t>
            </a:r>
            <a:r>
              <a:rPr lang="zh-CN" altLang="en-US" dirty="0"/>
              <a:t> </a:t>
            </a:r>
            <a:r>
              <a:rPr lang="en" altLang="zh-CN" dirty="0"/>
              <a:t>the probability formula for selecting the next hop relation and entity</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5</a:t>
            </a:fld>
            <a:endParaRPr lang="en-CN"/>
          </a:p>
        </p:txBody>
      </p:sp>
    </p:spTree>
    <p:extLst>
      <p:ext uri="{BB962C8B-B14F-4D97-AF65-F5344CB8AC3E}">
        <p14:creationId xmlns:p14="http://schemas.microsoft.com/office/powerpoint/2010/main" val="243713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sampled graph paths from the path sampling module cannot be used directly; they need to be processed to extract the semantic information and convert it into vector representations</a:t>
            </a:r>
            <a:r>
              <a:rPr lang="zh-CN" altLang="en-US" dirty="0"/>
              <a:t> </a:t>
            </a:r>
            <a:r>
              <a:rPr lang="en" altLang="zh-CN" b="0" i="0" dirty="0">
                <a:solidFill>
                  <a:srgbClr val="060607"/>
                </a:solidFill>
                <a:effectLst/>
                <a:latin typeface="-apple-system"/>
              </a:rPr>
              <a:t>by our Path-Transformer module. Utilizing the self-attention mechanism, it captures the nuanced interplay between entities and relations along each path.</a:t>
            </a:r>
            <a:r>
              <a:rPr lang="en" altLang="zh-CN" dirty="0"/>
              <a:t> </a:t>
            </a:r>
            <a:r>
              <a:rPr lang="en-US" altLang="zh-CN" dirty="0"/>
              <a:t>T</a:t>
            </a:r>
            <a:r>
              <a:rPr lang="en" altLang="zh-CN" dirty="0"/>
              <a:t>he inputs to the Path-Transformer module primarily consist of the </a:t>
            </a:r>
            <a:r>
              <a:rPr lang="en-US" altLang="zh-CN" dirty="0"/>
              <a:t>two</a:t>
            </a:r>
            <a:r>
              <a:rPr lang="zh-CN" altLang="en-US" dirty="0"/>
              <a:t> </a:t>
            </a:r>
            <a:r>
              <a:rPr lang="en" altLang="zh-CN" dirty="0"/>
              <a:t>components: the graph path embedding </a:t>
            </a:r>
            <a:r>
              <a:rPr lang="en" altLang="zh-CN" dirty="0" err="1"/>
              <a:t>Mpath</a:t>
            </a:r>
            <a:r>
              <a:rPr lang="en" altLang="zh-CN" dirty="0"/>
              <a:t>, as well as the embedding of special [CLS]</a:t>
            </a:r>
            <a:r>
              <a:rPr lang="zh-CN" altLang="en-US" dirty="0"/>
              <a:t> </a:t>
            </a:r>
            <a:r>
              <a:rPr lang="en-US" altLang="zh-CN" dirty="0"/>
              <a:t>token.</a:t>
            </a:r>
            <a:r>
              <a:rPr lang="en" altLang="zh-CN" dirty="0"/>
              <a:t> Similar to BERT [33], </a:t>
            </a:r>
            <a:r>
              <a:rPr lang="en-US" altLang="zh-CN" dirty="0"/>
              <a:t>we</a:t>
            </a:r>
            <a:r>
              <a:rPr lang="zh-CN" altLang="en-US" dirty="0"/>
              <a:t> </a:t>
            </a:r>
            <a:r>
              <a:rPr lang="en-US" altLang="zh-CN" dirty="0"/>
              <a:t>use</a:t>
            </a:r>
            <a:r>
              <a:rPr lang="zh-CN" altLang="en-US" dirty="0"/>
              <a:t> </a:t>
            </a:r>
            <a:r>
              <a:rPr lang="en" altLang="zh-CN" dirty="0"/>
              <a:t>type embeddings to differentiate the embeddings of </a:t>
            </a:r>
            <a:r>
              <a:rPr lang="en" altLang="zh-CN" dirty="0" err="1"/>
              <a:t>entity,relation</a:t>
            </a:r>
            <a:r>
              <a:rPr lang="en" altLang="zh-CN" dirty="0"/>
              <a:t> and [CLS]. use positional embeddings to represent the sequential relationships between entities and relations in the graph path. we select the output embedding corresponding to the [CLS] to serve as the vector representation of the current graph path.</a:t>
            </a:r>
            <a:r>
              <a:rPr lang="en-US" altLang="zh-CN" dirty="0"/>
              <a:t>besides,</a:t>
            </a:r>
            <a:r>
              <a:rPr lang="en" altLang="zh-CN" dirty="0"/>
              <a:t> , compared to short-distance local neighborhoods, learning the long-distance information contained in graph paths is undoubtedly more challenging. To address this challenge, inspired by the Masked Language Model (MLM) pretraining task in BERT, we propose the Masked Entity and Relation Prediction (MERP) task to enhance the </a:t>
            </a:r>
            <a:r>
              <a:rPr lang="en" altLang="zh-CN" dirty="0" err="1"/>
              <a:t>PathTransformer’s</a:t>
            </a:r>
            <a:r>
              <a:rPr lang="en" altLang="zh-CN" dirty="0"/>
              <a:t> ability to extract information from path contexts. Specifically, for the input graph path P, the model randomly select a proportion of relations or entities for the prediction task. Taking entity as an example, the selected entity </a:t>
            </a:r>
            <a:r>
              <a:rPr lang="en" altLang="zh-CN" dirty="0" err="1"/>
              <a:t>em</a:t>
            </a:r>
            <a:r>
              <a:rPr lang="en" altLang="zh-CN" dirty="0"/>
              <a:t> will be replaced with a special mask token [MASK], another random entity, or remain unchanged, the model uses the embedding </a:t>
            </a:r>
            <a:r>
              <a:rPr lang="en" altLang="zh-CN" dirty="0" err="1"/>
              <a:t>Em</a:t>
            </a:r>
            <a:r>
              <a:rPr lang="en" altLang="zh-CN" dirty="0"/>
              <a:t> corresponding to the masked entity from the output MP output to predict and retrieve the correct source entity </a:t>
            </a:r>
            <a:r>
              <a:rPr lang="en" altLang="zh-CN" dirty="0" err="1"/>
              <a:t>em</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6</a:t>
            </a:fld>
            <a:endParaRPr lang="en-CN"/>
          </a:p>
        </p:txBody>
      </p:sp>
    </p:spTree>
    <p:extLst>
      <p:ext uri="{BB962C8B-B14F-4D97-AF65-F5344CB8AC3E}">
        <p14:creationId xmlns:p14="http://schemas.microsoft.com/office/powerpoint/2010/main" val="2031529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Neighbor-Transformer module is responsible for integrating all the graph path information encoded by the Path-Transformer module and calculating the score of the triple to be predicted. </a:t>
            </a:r>
            <a:r>
              <a:rPr lang="en-US" altLang="zh-CN" dirty="0"/>
              <a:t>Since</a:t>
            </a:r>
            <a:r>
              <a:rPr lang="zh-CN" altLang="en-US" dirty="0"/>
              <a:t> </a:t>
            </a:r>
            <a:r>
              <a:rPr lang="en" altLang="zh-CN" dirty="0"/>
              <a:t>these graph paths can cover the first-order neighborhood of the central entity s</a:t>
            </a:r>
            <a:r>
              <a:rPr lang="en-US" altLang="zh-CN" dirty="0"/>
              <a:t>,</a:t>
            </a:r>
            <a:r>
              <a:rPr lang="en" altLang="zh-CN" dirty="0"/>
              <a:t> the model can combine both local neighborhood information and graph path information from the knowledge graph. The input to the Neighbor-Transformer neighborhood information encoding module mainly consists of t</a:t>
            </a:r>
            <a:r>
              <a:rPr lang="en-US" altLang="zh-CN" dirty="0"/>
              <a:t>here</a:t>
            </a:r>
            <a:r>
              <a:rPr lang="zh-CN" altLang="en-US" dirty="0"/>
              <a:t> </a:t>
            </a:r>
            <a:r>
              <a:rPr lang="en" altLang="zh-CN" dirty="0"/>
              <a:t>parts: the embedding matrix of graph paths </a:t>
            </a:r>
            <a:r>
              <a:rPr lang="en" altLang="zh-CN" dirty="0" err="1"/>
              <a:t>Mpaths</a:t>
            </a:r>
            <a:r>
              <a:rPr lang="en" altLang="zh-CN" dirty="0"/>
              <a:t>, the query embedding </a:t>
            </a:r>
            <a:r>
              <a:rPr lang="en" altLang="zh-CN" dirty="0" err="1"/>
              <a:t>Equery</a:t>
            </a:r>
            <a:r>
              <a:rPr lang="en" altLang="zh-CN" dirty="0"/>
              <a:t>, and the embedding of special [GCLS] token EGCLS. the embedding matrix of graph paths is composed of the embedding representations of all sampled graph paths starting from the central entity</a:t>
            </a:r>
            <a:r>
              <a:rPr lang="en-US" altLang="zh-CN" dirty="0"/>
              <a:t>.</a:t>
            </a:r>
            <a:r>
              <a:rPr lang="en" altLang="zh-CN" dirty="0"/>
              <a:t> </a:t>
            </a:r>
            <a:r>
              <a:rPr lang="en" altLang="zh-CN" dirty="0" err="1"/>
              <a:t>Equery</a:t>
            </a:r>
            <a:r>
              <a:rPr lang="en" altLang="zh-CN" dirty="0"/>
              <a:t> is is calculated from the embeddings es and er corresponding to the entity s and relation r</a:t>
            </a:r>
            <a:r>
              <a:rPr lang="en-US" altLang="zh-CN" dirty="0"/>
              <a:t>.</a:t>
            </a:r>
            <a:r>
              <a:rPr lang="en" altLang="zh-CN" dirty="0"/>
              <a:t> Through </a:t>
            </a:r>
            <a:r>
              <a:rPr lang="en" altLang="zh-CN" dirty="0" err="1"/>
              <a:t>Equery</a:t>
            </a:r>
            <a:r>
              <a:rPr lang="en" altLang="zh-CN" dirty="0"/>
              <a:t>, the </a:t>
            </a:r>
            <a:r>
              <a:rPr lang="en" altLang="zh-CN" dirty="0" err="1"/>
              <a:t>NeighborTransformer</a:t>
            </a:r>
            <a:r>
              <a:rPr lang="en" altLang="zh-CN" dirty="0"/>
              <a:t> module is able to capture the information of the triple to be predicted</a:t>
            </a:r>
            <a:r>
              <a:rPr lang="en-US" altLang="zh-CN" dirty="0"/>
              <a:t>.</a:t>
            </a:r>
            <a:r>
              <a:rPr lang="en" altLang="zh-CN" dirty="0"/>
              <a:t> . Finally, we take the embedding corresponding to the EGCLS in the output for the link prediction</a:t>
            </a:r>
            <a:r>
              <a:rPr lang="en-US" altLang="zh-CN" dirty="0"/>
              <a:t>,and</a:t>
            </a:r>
            <a:r>
              <a:rPr lang="zh-CN" altLang="en-US" dirty="0"/>
              <a:t> </a:t>
            </a:r>
            <a:r>
              <a:rPr lang="en-US" altLang="zh-CN" dirty="0"/>
              <a:t>get</a:t>
            </a:r>
            <a:r>
              <a:rPr lang="zh-CN" altLang="en-US" dirty="0"/>
              <a:t> </a:t>
            </a:r>
            <a:r>
              <a:rPr lang="en-US" altLang="zh-CN" dirty="0"/>
              <a:t>the</a:t>
            </a:r>
            <a:r>
              <a:rPr lang="zh-CN" altLang="en-US" dirty="0"/>
              <a:t> </a:t>
            </a:r>
            <a:r>
              <a:rPr lang="en-US" altLang="zh-CN" dirty="0"/>
              <a:t>final</a:t>
            </a:r>
            <a:r>
              <a:rPr lang="zh-CN" altLang="en-US" dirty="0"/>
              <a:t> </a:t>
            </a:r>
            <a:r>
              <a:rPr lang="en-US" altLang="zh-CN" dirty="0"/>
              <a:t>loss</a:t>
            </a:r>
            <a:r>
              <a:rPr lang="zh-CN" altLang="en-US" dirty="0"/>
              <a:t> </a:t>
            </a:r>
            <a:r>
              <a:rPr lang="en" altLang="zh-CN" dirty="0"/>
              <a:t>used for model training can be obtained by adding the loss of the link prediction task and the masked entity relation prediction task</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7</a:t>
            </a:fld>
            <a:endParaRPr lang="en-CN"/>
          </a:p>
        </p:txBody>
      </p:sp>
    </p:spTree>
    <p:extLst>
      <p:ext uri="{BB962C8B-B14F-4D97-AF65-F5344CB8AC3E}">
        <p14:creationId xmlns:p14="http://schemas.microsoft.com/office/powerpoint/2010/main" val="317954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060607"/>
                </a:solidFill>
                <a:effectLst/>
                <a:latin typeface="-apple-system"/>
              </a:rPr>
              <a:t>“We evaluated TKGE-PN on two benchmark datasets: FB15k-237 and WN18RR. </a:t>
            </a:r>
            <a:r>
              <a:rPr lang="en" altLang="zh-CN" dirty="0"/>
              <a:t>From </a:t>
            </a:r>
            <a:r>
              <a:rPr lang="en-US" altLang="zh-CN" dirty="0"/>
              <a:t>the</a:t>
            </a:r>
            <a:r>
              <a:rPr lang="zh-CN" altLang="en-US" dirty="0"/>
              <a:t> </a:t>
            </a:r>
            <a:r>
              <a:rPr lang="en-US" altLang="zh-CN" dirty="0"/>
              <a:t>link</a:t>
            </a:r>
            <a:r>
              <a:rPr lang="zh-CN" altLang="en-US" dirty="0"/>
              <a:t> </a:t>
            </a:r>
            <a:r>
              <a:rPr lang="en-US" altLang="zh-CN" dirty="0"/>
              <a:t>prediction</a:t>
            </a:r>
            <a:r>
              <a:rPr lang="zh-CN" altLang="en-US" dirty="0"/>
              <a:t> </a:t>
            </a:r>
            <a:r>
              <a:rPr lang="en-US" altLang="zh-CN" dirty="0"/>
              <a:t>result</a:t>
            </a:r>
            <a:r>
              <a:rPr lang="en" altLang="zh-CN" dirty="0"/>
              <a:t>, we can observe </a:t>
            </a:r>
            <a:r>
              <a:rPr lang="en" altLang="zh-CN" dirty="0" err="1"/>
              <a:t>that:the</a:t>
            </a:r>
            <a:r>
              <a:rPr lang="en" altLang="zh-CN" dirty="0"/>
              <a:t> TKGE-PN model outperforms all other baseline models, demonstrating the effectiveness of the method proposed in this paper</a:t>
            </a:r>
            <a:r>
              <a:rPr lang="en-US" altLang="zh-CN" dirty="0"/>
              <a:t>,</a:t>
            </a:r>
            <a:r>
              <a:rPr lang="en" altLang="zh-CN" dirty="0"/>
              <a:t> compared to graph convolutional neural network-based embedding methods</a:t>
            </a:r>
            <a:r>
              <a:rPr lang="en-US" altLang="zh-CN" dirty="0"/>
              <a:t>,</a:t>
            </a:r>
            <a:r>
              <a:rPr lang="en" altLang="zh-CN" dirty="0"/>
              <a:t> Transformer-based embedding methods</a:t>
            </a:r>
            <a:r>
              <a:rPr lang="zh-CN" altLang="en-US" dirty="0"/>
              <a:t> </a:t>
            </a:r>
            <a:r>
              <a:rPr lang="en" altLang="zh-CN" dirty="0"/>
              <a:t>have achieved significant performance improvements, proving the potential of the Transformer structure in the field of knowledge graph</a:t>
            </a:r>
            <a:r>
              <a:rPr lang="en-US" altLang="zh-CN" dirty="0"/>
              <a:t>.</a:t>
            </a:r>
            <a:r>
              <a:rPr lang="en" altLang="zh-CN" dirty="0"/>
              <a:t> Among </a:t>
            </a:r>
            <a:r>
              <a:rPr lang="en" altLang="zh-CN" dirty="0" err="1"/>
              <a:t>Transformerbased</a:t>
            </a:r>
            <a:r>
              <a:rPr lang="en" altLang="zh-CN" dirty="0"/>
              <a:t> knowledge graph embedding methods, </a:t>
            </a:r>
            <a:r>
              <a:rPr lang="en" altLang="zh-CN" dirty="0" err="1"/>
              <a:t>HittER</a:t>
            </a:r>
            <a:r>
              <a:rPr lang="en" altLang="zh-CN" dirty="0"/>
              <a:t> utilizes the Transformer to learn first-order neighborhood information of central entities without utilizing path information, thus lacking the ability to capture long-distance dependencies in the graph. The performance improvement of TKGE-PN relative to </a:t>
            </a:r>
            <a:r>
              <a:rPr lang="en" altLang="zh-CN" dirty="0" err="1"/>
              <a:t>HittER</a:t>
            </a:r>
            <a:r>
              <a:rPr lang="en" altLang="zh-CN" dirty="0"/>
              <a:t> highlights the utility of graph path structures for knowledge graph embeddings and TKGE-PN’s capability to mine long-distance dependencies from graph path structures embeddings.</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8</a:t>
            </a:fld>
            <a:endParaRPr lang="en-CN"/>
          </a:p>
        </p:txBody>
      </p:sp>
    </p:spTree>
    <p:extLst>
      <p:ext uri="{BB962C8B-B14F-4D97-AF65-F5344CB8AC3E}">
        <p14:creationId xmlns:p14="http://schemas.microsoft.com/office/powerpoint/2010/main" val="4005435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 further investigate the impact of the graph path sampling strategy on the link prediction performance of TKGE-PN, we explored its performance on the two datasets at different graph path sampling lengths</a:t>
            </a:r>
            <a:r>
              <a:rPr lang="en-US" altLang="zh-CN" dirty="0"/>
              <a:t>.</a:t>
            </a:r>
            <a:r>
              <a:rPr lang="en" altLang="zh-CN" dirty="0"/>
              <a:t> It can be observed that as the length of sampled paths T increases, the performance of the model on both datasets generally shows a trend of first increasing and then decreasing. an increase in path length can help the model learn long-distance dependencies, thereby effectively improving the embedding effect in the initial phase.</a:t>
            </a:r>
            <a:r>
              <a:rPr lang="en-US" altLang="zh-CN" dirty="0"/>
              <a:t>but</a:t>
            </a:r>
            <a:r>
              <a:rPr lang="zh-CN" altLang="en-US" dirty="0"/>
              <a:t> </a:t>
            </a:r>
            <a:r>
              <a:rPr lang="en" altLang="zh-CN" dirty="0"/>
              <a:t>When the sampling length is too high, the randomness of the sampled paths also increases, leading to the introduction of more noise information, which in turn causes interference with the model and results in a decrease in performance. Moreover, we can find that the optimal sampling length differs across datasets</a:t>
            </a:r>
            <a:r>
              <a:rPr lang="en-US" altLang="zh-CN" dirty="0"/>
              <a:t>.</a:t>
            </a:r>
            <a:r>
              <a:rPr lang="en" altLang="zh-CN" dirty="0"/>
              <a:t> We believe that such differences are due to the disparity in sparsity between the datasets; the WN18RR dataset is relatively more sparse, which reduces the randomness of sampling and </a:t>
            </a:r>
            <a:r>
              <a:rPr lang="en-US" altLang="zh-CN" dirty="0"/>
              <a:t>introduce</a:t>
            </a:r>
            <a:r>
              <a:rPr lang="zh-CN" altLang="en-US" dirty="0"/>
              <a:t> </a:t>
            </a:r>
            <a:r>
              <a:rPr lang="en-US" altLang="zh-CN" dirty="0"/>
              <a:t>less</a:t>
            </a:r>
            <a:r>
              <a:rPr lang="zh-CN" altLang="en-US" dirty="0"/>
              <a:t> </a:t>
            </a:r>
            <a:r>
              <a:rPr lang="en-US" altLang="zh-CN" dirty="0"/>
              <a:t>noise</a:t>
            </a:r>
            <a:r>
              <a:rPr lang="zh-CN" altLang="en-US" dirty="0"/>
              <a:t> </a:t>
            </a:r>
            <a:r>
              <a:rPr lang="en-US" altLang="zh-CN" dirty="0"/>
              <a:t>data.</a:t>
            </a:r>
            <a:endParaRPr kumimoji="1" lang="zh-CN" altLang="en-US" dirty="0"/>
          </a:p>
        </p:txBody>
      </p:sp>
      <p:sp>
        <p:nvSpPr>
          <p:cNvPr id="4" name="灯片编号占位符 3"/>
          <p:cNvSpPr>
            <a:spLocks noGrp="1"/>
          </p:cNvSpPr>
          <p:nvPr>
            <p:ph type="sldNum" sz="quarter" idx="5"/>
          </p:nvPr>
        </p:nvSpPr>
        <p:spPr/>
        <p:txBody>
          <a:bodyPr/>
          <a:lstStyle/>
          <a:p>
            <a:fld id="{0A4C124D-6F37-8E47-B98E-9BC0F2C19E2E}" type="slidenum">
              <a:rPr lang="en-CN" smtClean="0"/>
              <a:t>9</a:t>
            </a:fld>
            <a:endParaRPr lang="en-CN"/>
          </a:p>
        </p:txBody>
      </p:sp>
    </p:spTree>
    <p:extLst>
      <p:ext uri="{BB962C8B-B14F-4D97-AF65-F5344CB8AC3E}">
        <p14:creationId xmlns:p14="http://schemas.microsoft.com/office/powerpoint/2010/main" val="315047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FB25-B413-40F9-CE06-09571E8889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E9066B42-23E8-0B03-F22F-907F07D7B7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4275FC8E-4730-5691-06E6-23395D6F0D1A}"/>
              </a:ext>
            </a:extLst>
          </p:cNvPr>
          <p:cNvSpPr>
            <a:spLocks noGrp="1"/>
          </p:cNvSpPr>
          <p:nvPr>
            <p:ph type="dt" sz="half" idx="10"/>
          </p:nvPr>
        </p:nvSpPr>
        <p:spPr/>
        <p:txBody>
          <a:bodyPr/>
          <a:lstStyle/>
          <a:p>
            <a:fld id="{901DE40B-96B0-154B-A17A-0615EF191E60}" type="datetime1">
              <a:rPr lang="en-US" smtClean="0"/>
              <a:t>5/10/24</a:t>
            </a:fld>
            <a:endParaRPr lang="en-CN"/>
          </a:p>
        </p:txBody>
      </p:sp>
      <p:sp>
        <p:nvSpPr>
          <p:cNvPr id="5" name="Footer Placeholder 4">
            <a:extLst>
              <a:ext uri="{FF2B5EF4-FFF2-40B4-BE49-F238E27FC236}">
                <a16:creationId xmlns:a16="http://schemas.microsoft.com/office/drawing/2014/main" id="{4AB3B04A-96D4-1E4C-0139-92C387FFBBA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D82AF0E-EB43-4B50-CDF9-7D9CB9A47F2C}"/>
              </a:ext>
            </a:extLst>
          </p:cNvPr>
          <p:cNvSpPr>
            <a:spLocks noGrp="1"/>
          </p:cNvSpPr>
          <p:nvPr>
            <p:ph type="sldNum" sz="quarter" idx="12"/>
          </p:nvPr>
        </p:nvSpPr>
        <p:spPr/>
        <p:txBody>
          <a:bodyPr/>
          <a:lstStyle/>
          <a:p>
            <a:fld id="{A9FB91C4-5B33-FD4B-9E32-B93557B3A98E}" type="slidenum">
              <a:rPr lang="en-CN" smtClean="0"/>
              <a:t>‹#›</a:t>
            </a:fld>
            <a:endParaRPr lang="en-CN" dirty="0"/>
          </a:p>
        </p:txBody>
      </p:sp>
    </p:spTree>
    <p:extLst>
      <p:ext uri="{BB962C8B-B14F-4D97-AF65-F5344CB8AC3E}">
        <p14:creationId xmlns:p14="http://schemas.microsoft.com/office/powerpoint/2010/main" val="256570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D830-16CE-0C0F-FE86-AADEBA0FA464}"/>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B25C9305-5A56-7B82-6821-B2BB8EBC97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34BE24E-47B7-BD8E-A6A3-15386B9CCFCA}"/>
              </a:ext>
            </a:extLst>
          </p:cNvPr>
          <p:cNvSpPr>
            <a:spLocks noGrp="1"/>
          </p:cNvSpPr>
          <p:nvPr>
            <p:ph type="dt" sz="half" idx="10"/>
          </p:nvPr>
        </p:nvSpPr>
        <p:spPr/>
        <p:txBody>
          <a:bodyPr/>
          <a:lstStyle/>
          <a:p>
            <a:fld id="{68C1B649-3DF0-604A-BD43-EB068BDBF063}" type="datetime1">
              <a:rPr lang="en-US" smtClean="0"/>
              <a:t>5/10/24</a:t>
            </a:fld>
            <a:endParaRPr lang="en-CN"/>
          </a:p>
        </p:txBody>
      </p:sp>
      <p:sp>
        <p:nvSpPr>
          <p:cNvPr id="5" name="Footer Placeholder 4">
            <a:extLst>
              <a:ext uri="{FF2B5EF4-FFF2-40B4-BE49-F238E27FC236}">
                <a16:creationId xmlns:a16="http://schemas.microsoft.com/office/drawing/2014/main" id="{BF551942-C75C-A37C-D79D-50CF6D34B0F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F5D7679-D69A-FE24-5F98-533FF716024F}"/>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477053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129770-C080-038C-1057-31FFAC0054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3FCFE353-0F73-084F-2999-E4BB125562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3621DFB3-211C-FDDD-E131-0B5218CB97B5}"/>
              </a:ext>
            </a:extLst>
          </p:cNvPr>
          <p:cNvSpPr>
            <a:spLocks noGrp="1"/>
          </p:cNvSpPr>
          <p:nvPr>
            <p:ph type="dt" sz="half" idx="10"/>
          </p:nvPr>
        </p:nvSpPr>
        <p:spPr/>
        <p:txBody>
          <a:bodyPr/>
          <a:lstStyle/>
          <a:p>
            <a:fld id="{C7EE57BC-28B0-BD4B-9158-C70BD63FBB87}" type="datetime1">
              <a:rPr lang="en-US" smtClean="0"/>
              <a:t>5/10/24</a:t>
            </a:fld>
            <a:endParaRPr lang="en-CN"/>
          </a:p>
        </p:txBody>
      </p:sp>
      <p:sp>
        <p:nvSpPr>
          <p:cNvPr id="5" name="Footer Placeholder 4">
            <a:extLst>
              <a:ext uri="{FF2B5EF4-FFF2-40B4-BE49-F238E27FC236}">
                <a16:creationId xmlns:a16="http://schemas.microsoft.com/office/drawing/2014/main" id="{5B24D286-DD8A-B4C9-BF38-93E0B649C8E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7228ED0-A3C3-C634-B3BB-5416CF91A23E}"/>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159790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B546-0FE6-085B-92B9-A92BA8A376A6}"/>
              </a:ext>
            </a:extLst>
          </p:cNvPr>
          <p:cNvSpPr>
            <a:spLocks noGrp="1"/>
          </p:cNvSpPr>
          <p:nvPr>
            <p:ph type="title"/>
          </p:nvPr>
        </p:nvSpPr>
        <p:spPr>
          <a:xfrm>
            <a:off x="2408392" y="136525"/>
            <a:ext cx="7375216" cy="767760"/>
          </a:xfrm>
        </p:spPr>
        <p:txBody>
          <a:bodyPr/>
          <a:lstStyle>
            <a:lvl1pPr algn="ctr">
              <a:defRPr>
                <a:latin typeface="Helvetica" pitchFamily="2" charset="0"/>
                <a:cs typeface="Arial" panose="020B0604020202020204" pitchFamily="34" charset="0"/>
              </a:defRPr>
            </a:lvl1pPr>
          </a:lstStyle>
          <a:p>
            <a:r>
              <a:rPr lang="en-US" dirty="0"/>
              <a:t>Click to edit Master title style</a:t>
            </a:r>
            <a:endParaRPr lang="en-CN" dirty="0"/>
          </a:p>
        </p:txBody>
      </p:sp>
      <p:sp>
        <p:nvSpPr>
          <p:cNvPr id="3" name="Content Placeholder 2">
            <a:extLst>
              <a:ext uri="{FF2B5EF4-FFF2-40B4-BE49-F238E27FC236}">
                <a16:creationId xmlns:a16="http://schemas.microsoft.com/office/drawing/2014/main" id="{FA2E5B55-2F64-734F-0A36-E0D17926ED76}"/>
              </a:ext>
            </a:extLst>
          </p:cNvPr>
          <p:cNvSpPr>
            <a:spLocks noGrp="1"/>
          </p:cNvSpPr>
          <p:nvPr>
            <p:ph idx="1"/>
          </p:nvPr>
        </p:nvSpPr>
        <p:spPr>
          <a:xfrm>
            <a:off x="838200" y="1153986"/>
            <a:ext cx="10515600" cy="4351338"/>
          </a:xfrm>
        </p:spPr>
        <p:txBody>
          <a:bodyPr/>
          <a:lstStyle>
            <a:lvl1pPr marL="317500" indent="-317500">
              <a:buClr>
                <a:srgbClr val="0F4F98"/>
              </a:buClr>
              <a:buSzPct val="140000"/>
              <a:buFont typeface="Wingdings" pitchFamily="2" charset="2"/>
              <a:buChar char="§"/>
              <a:tabLst/>
              <a:defRPr>
                <a:latin typeface="Helvetica" pitchFamily="2" charset="0"/>
                <a:cs typeface="Arial" panose="020B0604020202020204" pitchFamily="34" charset="0"/>
              </a:defRPr>
            </a:lvl1pPr>
            <a:lvl2pPr marL="714375" indent="-257175">
              <a:buClr>
                <a:srgbClr val="C00000"/>
              </a:buClr>
              <a:buSzPct val="140000"/>
              <a:tabLst/>
              <a:defRPr>
                <a:latin typeface="Helvetica" pitchFamily="2" charset="0"/>
                <a:cs typeface="Arial" panose="020B0604020202020204" pitchFamily="34" charset="0"/>
              </a:defRPr>
            </a:lvl2pPr>
            <a:lvl3pPr>
              <a:buSzPct val="140000"/>
              <a:defRPr>
                <a:latin typeface="Helvetica" pitchFamily="2" charset="0"/>
                <a:cs typeface="Arial" panose="020B0604020202020204" pitchFamily="34" charset="0"/>
              </a:defRPr>
            </a:lvl3pPr>
            <a:lvl4pPr>
              <a:buSzPct val="140000"/>
              <a:defRPr>
                <a:latin typeface="Helvetica" pitchFamily="2" charset="0"/>
                <a:cs typeface="Arial" panose="020B0604020202020204" pitchFamily="34" charset="0"/>
              </a:defRPr>
            </a:lvl4pPr>
            <a:lvl5pPr>
              <a:buSzPct val="140000"/>
              <a:defRPr>
                <a:latin typeface="Helvetica"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
        <p:nvSpPr>
          <p:cNvPr id="4" name="Date Placeholder 3">
            <a:extLst>
              <a:ext uri="{FF2B5EF4-FFF2-40B4-BE49-F238E27FC236}">
                <a16:creationId xmlns:a16="http://schemas.microsoft.com/office/drawing/2014/main" id="{B072C538-5244-7824-6AEC-B97182AC7137}"/>
              </a:ext>
            </a:extLst>
          </p:cNvPr>
          <p:cNvSpPr>
            <a:spLocks noGrp="1"/>
          </p:cNvSpPr>
          <p:nvPr>
            <p:ph type="dt" sz="half" idx="10"/>
          </p:nvPr>
        </p:nvSpPr>
        <p:spPr/>
        <p:txBody>
          <a:bodyPr/>
          <a:lstStyle/>
          <a:p>
            <a:fld id="{4EB4C7A9-8E6E-224F-BA5C-C4DE8685BD96}" type="datetime1">
              <a:rPr lang="en-US" smtClean="0"/>
              <a:t>5/10/24</a:t>
            </a:fld>
            <a:endParaRPr lang="en-CN"/>
          </a:p>
        </p:txBody>
      </p:sp>
      <p:sp>
        <p:nvSpPr>
          <p:cNvPr id="5" name="Footer Placeholder 4">
            <a:extLst>
              <a:ext uri="{FF2B5EF4-FFF2-40B4-BE49-F238E27FC236}">
                <a16:creationId xmlns:a16="http://schemas.microsoft.com/office/drawing/2014/main" id="{4C0B79D7-9EFE-26D6-87BC-17EB54F5A44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AF5317B-BC26-8D98-70D3-916A5FC111A6}"/>
              </a:ext>
            </a:extLst>
          </p:cNvPr>
          <p:cNvSpPr>
            <a:spLocks noGrp="1"/>
          </p:cNvSpPr>
          <p:nvPr>
            <p:ph type="sldNum" sz="quarter" idx="12"/>
          </p:nvPr>
        </p:nvSpPr>
        <p:spPr/>
        <p:txBody>
          <a:bodyPr/>
          <a:lstStyle>
            <a:lvl1pPr>
              <a:defRPr sz="1600">
                <a:latin typeface="Helvetica" pitchFamily="2" charset="0"/>
              </a:defRPr>
            </a:lvl1pPr>
          </a:lstStyle>
          <a:p>
            <a:fld id="{BD27C9A7-3197-3643-9634-DE32A04B23B5}" type="slidenum">
              <a:rPr lang="en-CN" smtClean="0"/>
              <a:pPr/>
              <a:t>‹#›</a:t>
            </a:fld>
            <a:endParaRPr lang="en-CN" dirty="0"/>
          </a:p>
        </p:txBody>
      </p:sp>
      <p:sp>
        <p:nvSpPr>
          <p:cNvPr id="7" name="TextBox 6">
            <a:extLst>
              <a:ext uri="{FF2B5EF4-FFF2-40B4-BE49-F238E27FC236}">
                <a16:creationId xmlns:a16="http://schemas.microsoft.com/office/drawing/2014/main" id="{D7DF521C-24A3-78E8-5506-6FD809540999}"/>
              </a:ext>
            </a:extLst>
          </p:cNvPr>
          <p:cNvSpPr txBox="1"/>
          <p:nvPr userDrawn="1"/>
        </p:nvSpPr>
        <p:spPr>
          <a:xfrm>
            <a:off x="118084" y="6499404"/>
            <a:ext cx="943795" cy="276999"/>
          </a:xfrm>
          <a:prstGeom prst="rect">
            <a:avLst/>
          </a:prstGeom>
          <a:noFill/>
        </p:spPr>
        <p:txBody>
          <a:bodyPr wrap="square" rtlCol="0">
            <a:spAutoFit/>
          </a:bodyPr>
          <a:lstStyle/>
          <a:p>
            <a:r>
              <a:rPr lang="en-US" altLang="zh-CN" sz="1200" dirty="0">
                <a:latin typeface="Helvetica" pitchFamily="2" charset="0"/>
              </a:rPr>
              <a:t>Tong</a:t>
            </a:r>
            <a:r>
              <a:rPr lang="zh-CN" altLang="en-US" sz="1200" dirty="0">
                <a:latin typeface="Helvetica" pitchFamily="2" charset="0"/>
              </a:rPr>
              <a:t> </a:t>
            </a:r>
            <a:r>
              <a:rPr lang="en-US" altLang="zh-CN" sz="1200" dirty="0">
                <a:latin typeface="Helvetica" pitchFamily="2" charset="0"/>
              </a:rPr>
              <a:t>Zhu</a:t>
            </a:r>
            <a:endParaRPr lang="en-CN" sz="1200" dirty="0">
              <a:latin typeface="Helvetica" pitchFamily="2" charset="0"/>
            </a:endParaRPr>
          </a:p>
        </p:txBody>
      </p:sp>
      <p:sp>
        <p:nvSpPr>
          <p:cNvPr id="8" name="TextBox 7">
            <a:extLst>
              <a:ext uri="{FF2B5EF4-FFF2-40B4-BE49-F238E27FC236}">
                <a16:creationId xmlns:a16="http://schemas.microsoft.com/office/drawing/2014/main" id="{5A2E72B7-B5B7-2474-8674-54627023AEE2}"/>
              </a:ext>
            </a:extLst>
          </p:cNvPr>
          <p:cNvSpPr txBox="1"/>
          <p:nvPr userDrawn="1"/>
        </p:nvSpPr>
        <p:spPr>
          <a:xfrm>
            <a:off x="956297" y="6499404"/>
            <a:ext cx="7882897" cy="276999"/>
          </a:xfrm>
          <a:prstGeom prst="rect">
            <a:avLst/>
          </a:prstGeom>
          <a:noFill/>
        </p:spPr>
        <p:txBody>
          <a:bodyPr wrap="square" rtlCol="0">
            <a:spAutoFit/>
          </a:bodyPr>
          <a:lstStyle/>
          <a:p>
            <a:r>
              <a:rPr lang="en" altLang="zh-CN" sz="1200" dirty="0">
                <a:latin typeface="Helvetica" pitchFamily="2" charset="0"/>
              </a:rPr>
              <a:t>A Transformer-based Knowledge Graph Embedding Model Combining Graph Paths and Local Neighborhood</a:t>
            </a:r>
            <a:endParaRPr lang="en-CN" sz="1200" dirty="0">
              <a:latin typeface="Helvetica" pitchFamily="2" charset="0"/>
            </a:endParaRPr>
          </a:p>
        </p:txBody>
      </p:sp>
      <p:cxnSp>
        <p:nvCxnSpPr>
          <p:cNvPr id="9" name="Straight Connector 8">
            <a:extLst>
              <a:ext uri="{FF2B5EF4-FFF2-40B4-BE49-F238E27FC236}">
                <a16:creationId xmlns:a16="http://schemas.microsoft.com/office/drawing/2014/main" id="{B61BC3BF-996D-44E9-15FB-2434CEF05957}"/>
              </a:ext>
            </a:extLst>
          </p:cNvPr>
          <p:cNvCxnSpPr>
            <a:cxnSpLocks/>
          </p:cNvCxnSpPr>
          <p:nvPr userDrawn="1"/>
        </p:nvCxnSpPr>
        <p:spPr>
          <a:xfrm>
            <a:off x="910126" y="6556071"/>
            <a:ext cx="0" cy="14400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566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6BF8-2F14-1EFF-4C26-2D075A4C4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D53CA453-0CD3-F8EB-9BC3-6AED57E3F0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6BFF6C-996C-4E9C-10E7-6C9523A59CE6}"/>
              </a:ext>
            </a:extLst>
          </p:cNvPr>
          <p:cNvSpPr>
            <a:spLocks noGrp="1"/>
          </p:cNvSpPr>
          <p:nvPr>
            <p:ph type="dt" sz="half" idx="10"/>
          </p:nvPr>
        </p:nvSpPr>
        <p:spPr/>
        <p:txBody>
          <a:bodyPr/>
          <a:lstStyle/>
          <a:p>
            <a:fld id="{B56E4267-8BFE-8F43-BBFC-4A17AB09B15E}" type="datetime1">
              <a:rPr lang="en-US" smtClean="0"/>
              <a:t>5/10/24</a:t>
            </a:fld>
            <a:endParaRPr lang="en-CN"/>
          </a:p>
        </p:txBody>
      </p:sp>
      <p:sp>
        <p:nvSpPr>
          <p:cNvPr id="5" name="Footer Placeholder 4">
            <a:extLst>
              <a:ext uri="{FF2B5EF4-FFF2-40B4-BE49-F238E27FC236}">
                <a16:creationId xmlns:a16="http://schemas.microsoft.com/office/drawing/2014/main" id="{D89B60DC-9A85-52B8-A6D3-092FBD4AC2F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CD75776-DE48-5B8A-8BEA-FCA899C351FD}"/>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464038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4E29-18C7-6D57-786A-A3E693089AF6}"/>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8E784DB-7E63-BA7E-BF1C-A5B2BB36DB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98967B89-E2ED-F587-3638-26DB310AF0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5F68448F-5714-4E45-0F44-4E6B93E6DADF}"/>
              </a:ext>
            </a:extLst>
          </p:cNvPr>
          <p:cNvSpPr>
            <a:spLocks noGrp="1"/>
          </p:cNvSpPr>
          <p:nvPr>
            <p:ph type="dt" sz="half" idx="10"/>
          </p:nvPr>
        </p:nvSpPr>
        <p:spPr/>
        <p:txBody>
          <a:bodyPr/>
          <a:lstStyle/>
          <a:p>
            <a:fld id="{8E79ECDA-6616-DD4E-98BC-B53EB4AB8614}" type="datetime1">
              <a:rPr lang="en-US" smtClean="0"/>
              <a:t>5/10/24</a:t>
            </a:fld>
            <a:endParaRPr lang="en-CN"/>
          </a:p>
        </p:txBody>
      </p:sp>
      <p:sp>
        <p:nvSpPr>
          <p:cNvPr id="6" name="Footer Placeholder 5">
            <a:extLst>
              <a:ext uri="{FF2B5EF4-FFF2-40B4-BE49-F238E27FC236}">
                <a16:creationId xmlns:a16="http://schemas.microsoft.com/office/drawing/2014/main" id="{3E6A703E-80D3-7F20-52CB-DF2EB04445E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090CA5B-FFEF-0E59-D753-CFDCFD0E4B3F}"/>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877747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CAC9-5AE2-AE3A-E9BD-F9F905E8C8F2}"/>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F60F47E4-2A4E-3A38-8640-F79E001392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C9451F-4C1E-E157-B294-5D0FAF903F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72C5C484-D9C3-7CF9-BDF2-971E646606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714494-9AB2-D632-A3EA-766117C221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FFD3CD78-7BAB-5824-27C2-15CAD960FCFE}"/>
              </a:ext>
            </a:extLst>
          </p:cNvPr>
          <p:cNvSpPr>
            <a:spLocks noGrp="1"/>
          </p:cNvSpPr>
          <p:nvPr>
            <p:ph type="dt" sz="half" idx="10"/>
          </p:nvPr>
        </p:nvSpPr>
        <p:spPr/>
        <p:txBody>
          <a:bodyPr/>
          <a:lstStyle/>
          <a:p>
            <a:fld id="{44E4F898-D3C0-DC45-8EC0-40033B814F89}" type="datetime1">
              <a:rPr lang="en-US" smtClean="0"/>
              <a:t>5/10/24</a:t>
            </a:fld>
            <a:endParaRPr lang="en-CN"/>
          </a:p>
        </p:txBody>
      </p:sp>
      <p:sp>
        <p:nvSpPr>
          <p:cNvPr id="8" name="Footer Placeholder 7">
            <a:extLst>
              <a:ext uri="{FF2B5EF4-FFF2-40B4-BE49-F238E27FC236}">
                <a16:creationId xmlns:a16="http://schemas.microsoft.com/office/drawing/2014/main" id="{E5976B95-89EC-2D9E-D138-F82A72680EF2}"/>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7B3B140E-FA36-97F3-6484-8A7E89800724}"/>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69176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041A-4759-9ED5-3CC9-F447A406C39C}"/>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7C874869-18CF-69AB-5D81-E57CAF5E066E}"/>
              </a:ext>
            </a:extLst>
          </p:cNvPr>
          <p:cNvSpPr>
            <a:spLocks noGrp="1"/>
          </p:cNvSpPr>
          <p:nvPr>
            <p:ph type="dt" sz="half" idx="10"/>
          </p:nvPr>
        </p:nvSpPr>
        <p:spPr/>
        <p:txBody>
          <a:bodyPr/>
          <a:lstStyle/>
          <a:p>
            <a:fld id="{55660BB8-74E1-1E48-B1B0-3E51E99DBE60}" type="datetime1">
              <a:rPr lang="en-US" smtClean="0"/>
              <a:t>5/10/24</a:t>
            </a:fld>
            <a:endParaRPr lang="en-CN"/>
          </a:p>
        </p:txBody>
      </p:sp>
      <p:sp>
        <p:nvSpPr>
          <p:cNvPr id="4" name="Footer Placeholder 3">
            <a:extLst>
              <a:ext uri="{FF2B5EF4-FFF2-40B4-BE49-F238E27FC236}">
                <a16:creationId xmlns:a16="http://schemas.microsoft.com/office/drawing/2014/main" id="{B095D9D1-B1AA-28F2-0C73-FD2DDECFE9E8}"/>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8D311C69-DF13-BDFE-3361-7EF45ADCC5D6}"/>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408782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CAB915-0FF6-8BF7-9A60-B6929A2119CC}"/>
              </a:ext>
            </a:extLst>
          </p:cNvPr>
          <p:cNvSpPr>
            <a:spLocks noGrp="1"/>
          </p:cNvSpPr>
          <p:nvPr>
            <p:ph type="dt" sz="half" idx="10"/>
          </p:nvPr>
        </p:nvSpPr>
        <p:spPr/>
        <p:txBody>
          <a:bodyPr/>
          <a:lstStyle/>
          <a:p>
            <a:fld id="{D32F8765-5BB5-854F-B18A-B8BBABB95583}" type="datetime1">
              <a:rPr lang="en-US" smtClean="0"/>
              <a:t>5/10/24</a:t>
            </a:fld>
            <a:endParaRPr lang="en-CN"/>
          </a:p>
        </p:txBody>
      </p:sp>
      <p:sp>
        <p:nvSpPr>
          <p:cNvPr id="3" name="Footer Placeholder 2">
            <a:extLst>
              <a:ext uri="{FF2B5EF4-FFF2-40B4-BE49-F238E27FC236}">
                <a16:creationId xmlns:a16="http://schemas.microsoft.com/office/drawing/2014/main" id="{7DA128FB-519A-174D-831E-A1B0D524C67C}"/>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A0849FA5-3E8E-C198-0CCC-2FF08EE48F04}"/>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957017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6DF1-3987-8A07-1623-2A3F0954AD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599F3D0B-1D29-24B3-6A12-D1D39E280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C4855749-85CC-E110-42B1-AAA538B9E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2A233-E289-5184-75AF-65808D355951}"/>
              </a:ext>
            </a:extLst>
          </p:cNvPr>
          <p:cNvSpPr>
            <a:spLocks noGrp="1"/>
          </p:cNvSpPr>
          <p:nvPr>
            <p:ph type="dt" sz="half" idx="10"/>
          </p:nvPr>
        </p:nvSpPr>
        <p:spPr/>
        <p:txBody>
          <a:bodyPr/>
          <a:lstStyle/>
          <a:p>
            <a:fld id="{8CC27835-CA98-5649-9A83-FA7225433C8C}" type="datetime1">
              <a:rPr lang="en-US" smtClean="0"/>
              <a:t>5/10/24</a:t>
            </a:fld>
            <a:endParaRPr lang="en-CN"/>
          </a:p>
        </p:txBody>
      </p:sp>
      <p:sp>
        <p:nvSpPr>
          <p:cNvPr id="6" name="Footer Placeholder 5">
            <a:extLst>
              <a:ext uri="{FF2B5EF4-FFF2-40B4-BE49-F238E27FC236}">
                <a16:creationId xmlns:a16="http://schemas.microsoft.com/office/drawing/2014/main" id="{F38BC32E-2A68-9188-C9E5-3D3EE453BD3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B4740671-9D00-D690-7EBE-9C513BEE9EB8}"/>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777818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3F8B-2851-FB1B-7598-787F7969E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3FD10778-EF68-CA9E-083D-049DA58673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F8B78150-C7ED-6286-C55E-7471542C1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1474BB-4D7E-55D4-3699-BCF27BD20455}"/>
              </a:ext>
            </a:extLst>
          </p:cNvPr>
          <p:cNvSpPr>
            <a:spLocks noGrp="1"/>
          </p:cNvSpPr>
          <p:nvPr>
            <p:ph type="dt" sz="half" idx="10"/>
          </p:nvPr>
        </p:nvSpPr>
        <p:spPr/>
        <p:txBody>
          <a:bodyPr/>
          <a:lstStyle/>
          <a:p>
            <a:fld id="{4B6FD94B-1F0E-AB43-BCE5-A6DE6D4978B1}" type="datetime1">
              <a:rPr lang="en-US" smtClean="0"/>
              <a:t>5/10/24</a:t>
            </a:fld>
            <a:endParaRPr lang="en-CN"/>
          </a:p>
        </p:txBody>
      </p:sp>
      <p:sp>
        <p:nvSpPr>
          <p:cNvPr id="6" name="Footer Placeholder 5">
            <a:extLst>
              <a:ext uri="{FF2B5EF4-FFF2-40B4-BE49-F238E27FC236}">
                <a16:creationId xmlns:a16="http://schemas.microsoft.com/office/drawing/2014/main" id="{6FCD0976-A124-B098-E41C-7BAB19A991A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9B3889E-2F59-5D42-E199-BF408AB6C9AD}"/>
              </a:ext>
            </a:extLst>
          </p:cNvPr>
          <p:cNvSpPr>
            <a:spLocks noGrp="1"/>
          </p:cNvSpPr>
          <p:nvPr>
            <p:ph type="sldNum" sz="quarter" idx="12"/>
          </p:nvPr>
        </p:nvSpPr>
        <p:spPr/>
        <p:txBody>
          <a:bodyPr/>
          <a:lstStyle/>
          <a:p>
            <a:fld id="{A9FB91C4-5B33-FD4B-9E32-B93557B3A98E}" type="slidenum">
              <a:rPr lang="en-CN" smtClean="0"/>
              <a:t>‹#›</a:t>
            </a:fld>
            <a:endParaRPr lang="en-CN"/>
          </a:p>
        </p:txBody>
      </p:sp>
    </p:spTree>
    <p:extLst>
      <p:ext uri="{BB962C8B-B14F-4D97-AF65-F5344CB8AC3E}">
        <p14:creationId xmlns:p14="http://schemas.microsoft.com/office/powerpoint/2010/main" val="2744805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AAA5C2-A17F-D26F-5DE7-B925EC5BB1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1D1F33F-2844-EDE8-1CAD-7C0A02DA30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11BA365-391E-3B26-BB92-2524C80F3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F0032-45B5-2845-90AD-105B69B02B16}" type="datetime1">
              <a:rPr lang="en-US" smtClean="0"/>
              <a:t>5/10/24</a:t>
            </a:fld>
            <a:endParaRPr lang="en-CN"/>
          </a:p>
        </p:txBody>
      </p:sp>
      <p:sp>
        <p:nvSpPr>
          <p:cNvPr id="5" name="Footer Placeholder 4">
            <a:extLst>
              <a:ext uri="{FF2B5EF4-FFF2-40B4-BE49-F238E27FC236}">
                <a16:creationId xmlns:a16="http://schemas.microsoft.com/office/drawing/2014/main" id="{5D45F586-2634-CF0D-AC1A-42E3C0412C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84919A8A-8A76-6217-D644-B188F749BB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B91C4-5B33-FD4B-9E32-B93557B3A98E}" type="slidenum">
              <a:rPr lang="en-CN" smtClean="0"/>
              <a:t>‹#›</a:t>
            </a:fld>
            <a:endParaRPr lang="en-CN"/>
          </a:p>
        </p:txBody>
      </p:sp>
    </p:spTree>
    <p:extLst>
      <p:ext uri="{BB962C8B-B14F-4D97-AF65-F5344CB8AC3E}">
        <p14:creationId xmlns:p14="http://schemas.microsoft.com/office/powerpoint/2010/main" val="273128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49E2E-F2C9-8556-9A61-C8D562C5EF82}"/>
              </a:ext>
            </a:extLst>
          </p:cNvPr>
          <p:cNvSpPr>
            <a:spLocks noGrp="1"/>
          </p:cNvSpPr>
          <p:nvPr>
            <p:ph type="ctrTitle"/>
          </p:nvPr>
        </p:nvSpPr>
        <p:spPr>
          <a:xfrm>
            <a:off x="1140823" y="1148001"/>
            <a:ext cx="10145486" cy="2387600"/>
          </a:xfrm>
        </p:spPr>
        <p:txBody>
          <a:bodyPr>
            <a:noAutofit/>
          </a:bodyPr>
          <a:lstStyle/>
          <a:p>
            <a:r>
              <a:rPr lang="en-US" sz="4400" dirty="0">
                <a:latin typeface="Helvetica" pitchFamily="2" charset="0"/>
                <a:cs typeface="Arial" panose="020B0604020202020204" pitchFamily="34" charset="0"/>
              </a:rPr>
              <a:t>A</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Transformer-based</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Knowledge</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Graph</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Embedding</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Model</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Combining</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Graph</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Paths</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and</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Local</a:t>
            </a:r>
            <a:r>
              <a:rPr lang="zh-CN" altLang="en-US" sz="4400" dirty="0">
                <a:latin typeface="Helvetica" pitchFamily="2" charset="0"/>
                <a:cs typeface="Arial" panose="020B0604020202020204" pitchFamily="34" charset="0"/>
              </a:rPr>
              <a:t> </a:t>
            </a:r>
            <a:r>
              <a:rPr lang="en-US" altLang="zh-CN" sz="4400" dirty="0">
                <a:latin typeface="Helvetica" pitchFamily="2" charset="0"/>
                <a:cs typeface="Arial" panose="020B0604020202020204" pitchFamily="34" charset="0"/>
              </a:rPr>
              <a:t>Neighborhood</a:t>
            </a:r>
            <a:endParaRPr lang="en-CN" sz="4400" dirty="0">
              <a:latin typeface="Helvetica" pitchFamily="2" charset="0"/>
              <a:cs typeface="Arial" panose="020B0604020202020204" pitchFamily="34" charset="0"/>
            </a:endParaRPr>
          </a:p>
        </p:txBody>
      </p:sp>
      <p:sp>
        <p:nvSpPr>
          <p:cNvPr id="3" name="Subtitle 2">
            <a:extLst>
              <a:ext uri="{FF2B5EF4-FFF2-40B4-BE49-F238E27FC236}">
                <a16:creationId xmlns:a16="http://schemas.microsoft.com/office/drawing/2014/main" id="{7D9BA0CF-860F-7926-068F-52C9C1D99AAF}"/>
              </a:ext>
            </a:extLst>
          </p:cNvPr>
          <p:cNvSpPr>
            <a:spLocks noGrp="1"/>
          </p:cNvSpPr>
          <p:nvPr>
            <p:ph type="subTitle" idx="1"/>
          </p:nvPr>
        </p:nvSpPr>
        <p:spPr>
          <a:xfrm>
            <a:off x="1524000" y="3889421"/>
            <a:ext cx="9144000" cy="1357697"/>
          </a:xfrm>
        </p:spPr>
        <p:txBody>
          <a:bodyPr/>
          <a:lstStyle/>
          <a:p>
            <a:r>
              <a:rPr lang="en-US" altLang="zh-CN" dirty="0">
                <a:latin typeface="Helvetica" pitchFamily="2" charset="0"/>
                <a:cs typeface="Arial" panose="020B0604020202020204" pitchFamily="34" charset="0"/>
              </a:rPr>
              <a:t>Tong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Zhu</a:t>
            </a:r>
            <a:r>
              <a:rPr lang="en-US" dirty="0">
                <a:latin typeface="Helvetica" pitchFamily="2" charset="0"/>
                <a:cs typeface="Arial" panose="020B0604020202020204" pitchFamily="34" charset="0"/>
              </a:rPr>
              <a:t>,</a:t>
            </a:r>
            <a:r>
              <a:rPr lang="zh-CN" altLang="en-US" dirty="0">
                <a:latin typeface="Helvetica" pitchFamily="2" charset="0"/>
                <a:cs typeface="Arial" panose="020B0604020202020204" pitchFamily="34" charset="0"/>
              </a:rPr>
              <a:t> </a:t>
            </a:r>
            <a:r>
              <a:rPr lang="en-US" dirty="0" err="1">
                <a:latin typeface="Helvetica" pitchFamily="2" charset="0"/>
                <a:cs typeface="Arial" panose="020B0604020202020204" pitchFamily="34" charset="0"/>
              </a:rPr>
              <a:t>Huobin</a:t>
            </a:r>
            <a:r>
              <a:rPr lang="en-US" dirty="0">
                <a:latin typeface="Helvetica" pitchFamily="2" charset="0"/>
                <a:cs typeface="Arial" panose="020B0604020202020204" pitchFamily="34" charset="0"/>
              </a:rPr>
              <a:t> Tan, </a:t>
            </a:r>
            <a:r>
              <a:rPr lang="en-US" altLang="zh-CN" dirty="0" err="1">
                <a:latin typeface="Helvetica" pitchFamily="2" charset="0"/>
                <a:cs typeface="Arial" panose="020B0604020202020204" pitchFamily="34" charset="0"/>
              </a:rPr>
              <a:t>Xinyu</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Chen,</a:t>
            </a:r>
            <a:r>
              <a:rPr lang="zh-CN" altLang="en-US" dirty="0">
                <a:latin typeface="Helvetica" pitchFamily="2" charset="0"/>
                <a:cs typeface="Arial" panose="020B0604020202020204" pitchFamily="34" charset="0"/>
              </a:rPr>
              <a:t> </a:t>
            </a:r>
            <a:r>
              <a:rPr lang="en-US" dirty="0">
                <a:latin typeface="Helvetica" pitchFamily="2" charset="0"/>
                <a:cs typeface="Arial" panose="020B0604020202020204" pitchFamily="34" charset="0"/>
              </a:rPr>
              <a:t>and</a:t>
            </a:r>
            <a:r>
              <a:rPr lang="zh-CN" altLang="en-US" dirty="0">
                <a:latin typeface="Helvetica" pitchFamily="2" charset="0"/>
                <a:cs typeface="Arial" panose="020B0604020202020204" pitchFamily="34" charset="0"/>
              </a:rPr>
              <a:t> </a:t>
            </a:r>
            <a:r>
              <a:rPr lang="en-US" altLang="zh-CN" dirty="0" err="1">
                <a:latin typeface="Helvetica" pitchFamily="2" charset="0"/>
                <a:cs typeface="Arial" panose="020B0604020202020204" pitchFamily="34" charset="0"/>
              </a:rPr>
              <a:t>Yating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Ren</a:t>
            </a:r>
            <a:endParaRPr lang="en-US" altLang="zh-CN" baseline="30000" dirty="0">
              <a:latin typeface="Helvetica" pitchFamily="2" charset="0"/>
              <a:cs typeface="Arial" panose="020B0604020202020204" pitchFamily="34" charset="0"/>
            </a:endParaRPr>
          </a:p>
          <a:p>
            <a:r>
              <a:rPr lang="en-US" altLang="zh-CN" dirty="0">
                <a:latin typeface="Helvetica" pitchFamily="2" charset="0"/>
                <a:cs typeface="Arial" panose="020B0604020202020204" pitchFamily="34" charset="0"/>
              </a:rPr>
              <a:t>School</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of</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Software</a:t>
            </a:r>
            <a:r>
              <a:rPr lang="zh-CN" altLang="en-US" dirty="0">
                <a:latin typeface="Helvetica" pitchFamily="2" charset="0"/>
                <a:cs typeface="Arial" panose="020B0604020202020204" pitchFamily="34" charset="0"/>
              </a:rPr>
              <a:t> </a:t>
            </a:r>
            <a:endParaRPr lang="en-US" altLang="zh-CN" dirty="0">
              <a:latin typeface="Helvetica" pitchFamily="2" charset="0"/>
              <a:cs typeface="Arial" panose="020B0604020202020204" pitchFamily="34" charset="0"/>
            </a:endParaRPr>
          </a:p>
          <a:p>
            <a:r>
              <a:rPr lang="en-US" altLang="zh-CN" dirty="0" err="1">
                <a:latin typeface="Helvetica" pitchFamily="2" charset="0"/>
                <a:cs typeface="Arial" panose="020B0604020202020204" pitchFamily="34" charset="0"/>
              </a:rPr>
              <a:t>Beihang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University,</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Beijing,</a:t>
            </a:r>
            <a:r>
              <a:rPr lang="zh-CN" altLang="en-US" dirty="0">
                <a:latin typeface="Helvetica" pitchFamily="2" charset="0"/>
                <a:cs typeface="Arial" panose="020B0604020202020204" pitchFamily="34" charset="0"/>
              </a:rPr>
              <a:t> </a:t>
            </a:r>
            <a:r>
              <a:rPr lang="en-US" altLang="zh-CN" dirty="0">
                <a:latin typeface="Helvetica" pitchFamily="2" charset="0"/>
                <a:cs typeface="Arial" panose="020B0604020202020204" pitchFamily="34" charset="0"/>
              </a:rPr>
              <a:t>China</a:t>
            </a:r>
          </a:p>
        </p:txBody>
      </p:sp>
      <p:sp>
        <p:nvSpPr>
          <p:cNvPr id="9" name="Rectangle 8">
            <a:extLst>
              <a:ext uri="{FF2B5EF4-FFF2-40B4-BE49-F238E27FC236}">
                <a16:creationId xmlns:a16="http://schemas.microsoft.com/office/drawing/2014/main" id="{098230C2-D5CF-7661-FAB4-E40B8B383CEE}"/>
              </a:ext>
            </a:extLst>
          </p:cNvPr>
          <p:cNvSpPr/>
          <p:nvPr/>
        </p:nvSpPr>
        <p:spPr>
          <a:xfrm>
            <a:off x="-1" y="-18416"/>
            <a:ext cx="5962919" cy="751615"/>
          </a:xfrm>
          <a:prstGeom prst="rect">
            <a:avLst/>
          </a:prstGeom>
          <a:solidFill>
            <a:srgbClr val="1D4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5" name="Graphic 14">
            <a:extLst>
              <a:ext uri="{FF2B5EF4-FFF2-40B4-BE49-F238E27FC236}">
                <a16:creationId xmlns:a16="http://schemas.microsoft.com/office/drawing/2014/main" id="{B3B09A29-F93C-FEB9-A7B2-BA6FBE636F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11" y="-18416"/>
            <a:ext cx="753935" cy="753935"/>
          </a:xfrm>
          <a:prstGeom prst="rect">
            <a:avLst/>
          </a:prstGeom>
        </p:spPr>
      </p:pic>
      <p:sp>
        <p:nvSpPr>
          <p:cNvPr id="16" name="TextBox 15">
            <a:extLst>
              <a:ext uri="{FF2B5EF4-FFF2-40B4-BE49-F238E27FC236}">
                <a16:creationId xmlns:a16="http://schemas.microsoft.com/office/drawing/2014/main" id="{1985C3DB-E45E-5A94-D840-A0E115298284}"/>
              </a:ext>
            </a:extLst>
          </p:cNvPr>
          <p:cNvSpPr txBox="1"/>
          <p:nvPr/>
        </p:nvSpPr>
        <p:spPr>
          <a:xfrm>
            <a:off x="3233672" y="149455"/>
            <a:ext cx="2492009" cy="400110"/>
          </a:xfrm>
          <a:prstGeom prst="rect">
            <a:avLst/>
          </a:prstGeom>
          <a:noFill/>
        </p:spPr>
        <p:txBody>
          <a:bodyPr wrap="square" rtlCol="0">
            <a:spAutoFit/>
          </a:bodyPr>
          <a:lstStyle/>
          <a:p>
            <a:r>
              <a:rPr lang="en-US" altLang="zh-CN" sz="2000" b="1" dirty="0">
                <a:solidFill>
                  <a:schemeClr val="bg1"/>
                </a:solidFill>
                <a:latin typeface="Helvetica" pitchFamily="2" charset="0"/>
                <a:cs typeface="Arial" panose="020B0604020202020204" pitchFamily="34" charset="0"/>
              </a:rPr>
              <a:t>Beihang</a:t>
            </a:r>
            <a:r>
              <a:rPr lang="zh-CN" altLang="en-US" sz="2000" b="1" dirty="0">
                <a:solidFill>
                  <a:schemeClr val="bg1"/>
                </a:solidFill>
                <a:latin typeface="Helvetica" pitchFamily="2" charset="0"/>
                <a:cs typeface="Arial" panose="020B0604020202020204" pitchFamily="34" charset="0"/>
              </a:rPr>
              <a:t> </a:t>
            </a:r>
            <a:r>
              <a:rPr lang="en-US" altLang="zh-CN" sz="2000" b="1" dirty="0">
                <a:solidFill>
                  <a:schemeClr val="bg1"/>
                </a:solidFill>
                <a:latin typeface="Helvetica" pitchFamily="2" charset="0"/>
                <a:cs typeface="Arial" panose="020B0604020202020204" pitchFamily="34" charset="0"/>
              </a:rPr>
              <a:t>University</a:t>
            </a:r>
            <a:endParaRPr lang="en-CN" sz="2000" b="1" dirty="0">
              <a:solidFill>
                <a:schemeClr val="bg1"/>
              </a:solidFill>
              <a:latin typeface="Helvetica" pitchFamily="2" charset="0"/>
              <a:cs typeface="Arial" panose="020B0604020202020204" pitchFamily="34" charset="0"/>
            </a:endParaRPr>
          </a:p>
        </p:txBody>
      </p:sp>
      <p:pic>
        <p:nvPicPr>
          <p:cNvPr id="27" name="Graphic 26">
            <a:extLst>
              <a:ext uri="{FF2B5EF4-FFF2-40B4-BE49-F238E27FC236}">
                <a16:creationId xmlns:a16="http://schemas.microsoft.com/office/drawing/2014/main" id="{EFDB6717-DBBD-7F70-6D0D-1310CBCDA7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90" y="195606"/>
            <a:ext cx="2197642" cy="296005"/>
          </a:xfrm>
          <a:prstGeom prst="rect">
            <a:avLst/>
          </a:prstGeom>
        </p:spPr>
      </p:pic>
      <p:cxnSp>
        <p:nvCxnSpPr>
          <p:cNvPr id="29" name="Straight Connector 28">
            <a:extLst>
              <a:ext uri="{FF2B5EF4-FFF2-40B4-BE49-F238E27FC236}">
                <a16:creationId xmlns:a16="http://schemas.microsoft.com/office/drawing/2014/main" id="{6BDC878C-E2CE-F62B-539E-BF0A43FEA4D4}"/>
              </a:ext>
            </a:extLst>
          </p:cNvPr>
          <p:cNvCxnSpPr>
            <a:cxnSpLocks/>
          </p:cNvCxnSpPr>
          <p:nvPr/>
        </p:nvCxnSpPr>
        <p:spPr>
          <a:xfrm>
            <a:off x="3201751" y="139623"/>
            <a:ext cx="0" cy="40011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5A08745-7B4E-05BA-35BB-1B88164BBD6A}"/>
              </a:ext>
            </a:extLst>
          </p:cNvPr>
          <p:cNvSpPr/>
          <p:nvPr/>
        </p:nvSpPr>
        <p:spPr>
          <a:xfrm>
            <a:off x="-1" y="6736133"/>
            <a:ext cx="12192001" cy="139623"/>
          </a:xfrm>
          <a:prstGeom prst="rect">
            <a:avLst/>
          </a:prstGeom>
          <a:solidFill>
            <a:srgbClr val="1D4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4" name="图片 3">
            <a:extLst>
              <a:ext uri="{FF2B5EF4-FFF2-40B4-BE49-F238E27FC236}">
                <a16:creationId xmlns:a16="http://schemas.microsoft.com/office/drawing/2014/main" id="{4C888618-F338-18E2-48A0-08F62170339F}"/>
              </a:ext>
            </a:extLst>
          </p:cNvPr>
          <p:cNvPicPr>
            <a:picLocks noChangeAspect="1"/>
          </p:cNvPicPr>
          <p:nvPr/>
        </p:nvPicPr>
        <p:blipFill>
          <a:blip r:embed="rId7"/>
          <a:stretch>
            <a:fillRect/>
          </a:stretch>
        </p:blipFill>
        <p:spPr>
          <a:xfrm>
            <a:off x="10509453" y="112968"/>
            <a:ext cx="1553514" cy="1139244"/>
          </a:xfrm>
          <a:prstGeom prst="rect">
            <a:avLst/>
          </a:prstGeom>
        </p:spPr>
      </p:pic>
    </p:spTree>
    <p:extLst>
      <p:ext uri="{BB962C8B-B14F-4D97-AF65-F5344CB8AC3E}">
        <p14:creationId xmlns:p14="http://schemas.microsoft.com/office/powerpoint/2010/main" val="2542883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8957-8393-475E-9E96-830358D0A51F}"/>
              </a:ext>
            </a:extLst>
          </p:cNvPr>
          <p:cNvSpPr>
            <a:spLocks noGrp="1"/>
          </p:cNvSpPr>
          <p:nvPr>
            <p:ph type="title"/>
          </p:nvPr>
        </p:nvSpPr>
        <p:spPr/>
        <p:txBody>
          <a:bodyPr/>
          <a:lstStyle/>
          <a:p>
            <a:r>
              <a:rPr lang="en-US" dirty="0"/>
              <a:t>A</a:t>
            </a:r>
            <a:r>
              <a:rPr lang="en-CN" dirty="0"/>
              <a:t>blation</a:t>
            </a:r>
            <a:r>
              <a:rPr lang="zh-CN" altLang="en-US" dirty="0"/>
              <a:t> </a:t>
            </a:r>
            <a:r>
              <a:rPr lang="en-US" altLang="zh-CN" dirty="0"/>
              <a:t>Study</a:t>
            </a:r>
            <a:endParaRPr lang="en-CN" dirty="0"/>
          </a:p>
        </p:txBody>
      </p:sp>
      <p:sp>
        <p:nvSpPr>
          <p:cNvPr id="4" name="Slide Number Placeholder 3">
            <a:extLst>
              <a:ext uri="{FF2B5EF4-FFF2-40B4-BE49-F238E27FC236}">
                <a16:creationId xmlns:a16="http://schemas.microsoft.com/office/drawing/2014/main" id="{4FEB1835-B0E0-4E3C-B820-64CD4681431D}"/>
              </a:ext>
            </a:extLst>
          </p:cNvPr>
          <p:cNvSpPr>
            <a:spLocks noGrp="1"/>
          </p:cNvSpPr>
          <p:nvPr>
            <p:ph type="sldNum" sz="quarter" idx="12"/>
          </p:nvPr>
        </p:nvSpPr>
        <p:spPr/>
        <p:txBody>
          <a:bodyPr/>
          <a:lstStyle/>
          <a:p>
            <a:fld id="{BD27C9A7-3197-3643-9634-DE32A04B23B5}" type="slidenum">
              <a:rPr lang="en-CN" smtClean="0"/>
              <a:pPr/>
              <a:t>10</a:t>
            </a:fld>
            <a:endParaRPr lang="en-CN" dirty="0"/>
          </a:p>
        </p:txBody>
      </p:sp>
      <p:pic>
        <p:nvPicPr>
          <p:cNvPr id="11" name="图片 10">
            <a:extLst>
              <a:ext uri="{FF2B5EF4-FFF2-40B4-BE49-F238E27FC236}">
                <a16:creationId xmlns:a16="http://schemas.microsoft.com/office/drawing/2014/main" id="{DE40557D-54EA-92DE-03A4-059EB3BF6FF0}"/>
              </a:ext>
            </a:extLst>
          </p:cNvPr>
          <p:cNvPicPr>
            <a:picLocks noChangeAspect="1"/>
          </p:cNvPicPr>
          <p:nvPr/>
        </p:nvPicPr>
        <p:blipFill>
          <a:blip r:embed="rId3"/>
          <a:stretch>
            <a:fillRect/>
          </a:stretch>
        </p:blipFill>
        <p:spPr>
          <a:xfrm>
            <a:off x="1497330" y="904285"/>
            <a:ext cx="9522460" cy="3037840"/>
          </a:xfrm>
          <a:prstGeom prst="rect">
            <a:avLst/>
          </a:prstGeom>
        </p:spPr>
      </p:pic>
      <p:sp>
        <p:nvSpPr>
          <p:cNvPr id="12" name="Content Placeholder 2">
            <a:extLst>
              <a:ext uri="{FF2B5EF4-FFF2-40B4-BE49-F238E27FC236}">
                <a16:creationId xmlns:a16="http://schemas.microsoft.com/office/drawing/2014/main" id="{C2D161D3-2DB9-3406-5032-9E99113CFB3D}"/>
              </a:ext>
            </a:extLst>
          </p:cNvPr>
          <p:cNvSpPr>
            <a:spLocks noGrp="1"/>
          </p:cNvSpPr>
          <p:nvPr>
            <p:ph idx="1"/>
          </p:nvPr>
        </p:nvSpPr>
        <p:spPr>
          <a:xfrm>
            <a:off x="838200" y="3942125"/>
            <a:ext cx="10515600" cy="2306149"/>
          </a:xfrm>
        </p:spPr>
        <p:txBody>
          <a:bodyPr>
            <a:normAutofit/>
          </a:bodyPr>
          <a:lstStyle/>
          <a:p>
            <a:pPr>
              <a:lnSpc>
                <a:spcPct val="150000"/>
              </a:lnSpc>
              <a:spcBef>
                <a:spcPts val="0"/>
              </a:spcBef>
            </a:pPr>
            <a:r>
              <a:rPr lang="en-US" altLang="zh-CN" sz="2000" dirty="0"/>
              <a:t>R</a:t>
            </a:r>
            <a:r>
              <a:rPr lang="en" altLang="zh-CN" sz="2000" dirty="0" err="1"/>
              <a:t>emoval</a:t>
            </a:r>
            <a:r>
              <a:rPr lang="en" altLang="zh-CN" sz="2000" dirty="0"/>
              <a:t> of either </a:t>
            </a:r>
            <a:r>
              <a:rPr lang="en" altLang="zh-CN" sz="2000" dirty="0">
                <a:solidFill>
                  <a:schemeClr val="accent1"/>
                </a:solidFill>
              </a:rPr>
              <a:t>the local neighborhood </a:t>
            </a:r>
            <a:r>
              <a:rPr lang="en" altLang="zh-CN" sz="2000" dirty="0"/>
              <a:t>encoding module or the </a:t>
            </a:r>
            <a:r>
              <a:rPr lang="en" altLang="zh-CN" sz="2000" dirty="0">
                <a:solidFill>
                  <a:schemeClr val="accent1"/>
                </a:solidFill>
              </a:rPr>
              <a:t>graph path </a:t>
            </a:r>
            <a:r>
              <a:rPr lang="en" altLang="zh-CN" sz="2000" dirty="0"/>
              <a:t>encoding module results in a noticeable decrease in the performance</a:t>
            </a:r>
          </a:p>
          <a:p>
            <a:pPr>
              <a:lnSpc>
                <a:spcPct val="150000"/>
              </a:lnSpc>
              <a:spcBef>
                <a:spcPts val="0"/>
              </a:spcBef>
            </a:pPr>
            <a:r>
              <a:rPr lang="en-US" altLang="zh-CN" sz="2000" dirty="0"/>
              <a:t>A</a:t>
            </a:r>
            <a:r>
              <a:rPr lang="en" altLang="zh-CN" sz="2000" dirty="0" err="1"/>
              <a:t>ddition</a:t>
            </a:r>
            <a:r>
              <a:rPr lang="en" altLang="zh-CN" sz="2000" dirty="0"/>
              <a:t> of</a:t>
            </a:r>
            <a:r>
              <a:rPr lang="zh-CN" altLang="en-US" sz="2000" dirty="0"/>
              <a:t> </a:t>
            </a:r>
            <a:r>
              <a:rPr lang="en" altLang="zh-CN" sz="2000" dirty="0"/>
              <a:t>graph path information without the </a:t>
            </a:r>
            <a:r>
              <a:rPr lang="en" altLang="zh-CN" sz="2000" dirty="0">
                <a:solidFill>
                  <a:schemeClr val="accent1"/>
                </a:solidFill>
              </a:rPr>
              <a:t>masked entity-relation prediction </a:t>
            </a:r>
            <a:r>
              <a:rPr lang="en" altLang="zh-CN" sz="2000" dirty="0"/>
              <a:t>task does not lead to a significant improvement in performance</a:t>
            </a:r>
            <a:r>
              <a:rPr lang="en-US" altLang="zh-CN" sz="2000" dirty="0"/>
              <a:t>.</a:t>
            </a:r>
            <a:endParaRPr lang="en-CN" sz="2000" dirty="0"/>
          </a:p>
        </p:txBody>
      </p:sp>
    </p:spTree>
    <p:extLst>
      <p:ext uri="{BB962C8B-B14F-4D97-AF65-F5344CB8AC3E}">
        <p14:creationId xmlns:p14="http://schemas.microsoft.com/office/powerpoint/2010/main" val="3816879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0B6F-468E-A739-0844-257134C3ED64}"/>
              </a:ext>
            </a:extLst>
          </p:cNvPr>
          <p:cNvSpPr>
            <a:spLocks noGrp="1"/>
          </p:cNvSpPr>
          <p:nvPr>
            <p:ph type="title"/>
          </p:nvPr>
        </p:nvSpPr>
        <p:spPr/>
        <p:txBody>
          <a:bodyPr/>
          <a:lstStyle/>
          <a:p>
            <a:r>
              <a:rPr lang="en-US" altLang="zh-CN" dirty="0"/>
              <a:t>Conclusion</a:t>
            </a:r>
            <a:endParaRPr lang="en-CN" dirty="0"/>
          </a:p>
        </p:txBody>
      </p:sp>
      <p:sp>
        <p:nvSpPr>
          <p:cNvPr id="3" name="Content Placeholder 2">
            <a:extLst>
              <a:ext uri="{FF2B5EF4-FFF2-40B4-BE49-F238E27FC236}">
                <a16:creationId xmlns:a16="http://schemas.microsoft.com/office/drawing/2014/main" id="{08253C83-E6F9-FB5A-BF7C-2E8C15152289}"/>
              </a:ext>
            </a:extLst>
          </p:cNvPr>
          <p:cNvSpPr>
            <a:spLocks noGrp="1"/>
          </p:cNvSpPr>
          <p:nvPr>
            <p:ph idx="1"/>
          </p:nvPr>
        </p:nvSpPr>
        <p:spPr>
          <a:xfrm>
            <a:off x="838200" y="1153985"/>
            <a:ext cx="10515600" cy="2818575"/>
          </a:xfrm>
        </p:spPr>
        <p:txBody>
          <a:bodyPr>
            <a:normAutofit fontScale="92500" lnSpcReduction="20000"/>
          </a:bodyPr>
          <a:lstStyle/>
          <a:p>
            <a:pPr marL="0" indent="0">
              <a:buNone/>
            </a:pPr>
            <a:r>
              <a:rPr lang="en-US" altLang="zh-CN" dirty="0"/>
              <a:t>C</a:t>
            </a:r>
            <a:r>
              <a:rPr lang="en-US" dirty="0"/>
              <a:t>ontribution</a:t>
            </a:r>
          </a:p>
          <a:p>
            <a:pPr lvl="1">
              <a:lnSpc>
                <a:spcPct val="150000"/>
              </a:lnSpc>
              <a:spcBef>
                <a:spcPts val="0"/>
              </a:spcBef>
            </a:pPr>
            <a:r>
              <a:rPr lang="en" altLang="zh-CN" sz="2600" dirty="0"/>
              <a:t>In this paper, we proposed TKGE-PN</a:t>
            </a:r>
            <a:r>
              <a:rPr lang="en-US" altLang="zh-CN" sz="2600" dirty="0"/>
              <a:t>,which</a:t>
            </a:r>
            <a:r>
              <a:rPr lang="zh-CN" altLang="en-US" sz="2600" dirty="0"/>
              <a:t> </a:t>
            </a:r>
            <a:r>
              <a:rPr lang="en" altLang="zh-CN" sz="2600" dirty="0"/>
              <a:t>achieves a comprehensive learning of both short and long-distance dependencies</a:t>
            </a:r>
            <a:r>
              <a:rPr lang="zh-CN" altLang="en-US" sz="2600" dirty="0"/>
              <a:t> </a:t>
            </a:r>
            <a:r>
              <a:rPr lang="en-US" altLang="zh-CN" sz="2600" dirty="0"/>
              <a:t>b</a:t>
            </a:r>
            <a:r>
              <a:rPr lang="en" altLang="zh-CN" sz="2600" dirty="0"/>
              <a:t>y fusing two types of structural information from knowledge graphs</a:t>
            </a:r>
            <a:r>
              <a:rPr lang="en-US" altLang="zh-CN" sz="2600" dirty="0"/>
              <a:t>.</a:t>
            </a:r>
          </a:p>
          <a:p>
            <a:pPr lvl="1">
              <a:lnSpc>
                <a:spcPct val="150000"/>
              </a:lnSpc>
              <a:spcBef>
                <a:spcPts val="0"/>
              </a:spcBef>
            </a:pPr>
            <a:r>
              <a:rPr lang="en-US" altLang="zh-CN" sz="2600" dirty="0"/>
              <a:t>Conduct</a:t>
            </a:r>
            <a:r>
              <a:rPr lang="zh-CN" altLang="en-US" sz="2600" dirty="0"/>
              <a:t> </a:t>
            </a:r>
            <a:r>
              <a:rPr lang="en-US" altLang="zh-CN" sz="2600" dirty="0"/>
              <a:t>experiment</a:t>
            </a:r>
            <a:r>
              <a:rPr lang="zh-CN" altLang="en-US" sz="2600" dirty="0"/>
              <a:t> </a:t>
            </a:r>
            <a:r>
              <a:rPr lang="en-US" altLang="zh-CN" sz="2600" dirty="0"/>
              <a:t>on</a:t>
            </a:r>
            <a:r>
              <a:rPr lang="zh-CN" altLang="en-US" sz="2600" dirty="0"/>
              <a:t> </a:t>
            </a:r>
            <a:r>
              <a:rPr lang="en-US" altLang="zh-CN" sz="2600" dirty="0"/>
              <a:t>two</a:t>
            </a:r>
            <a:r>
              <a:rPr lang="zh-CN" altLang="en-US" sz="2600" dirty="0"/>
              <a:t> </a:t>
            </a:r>
            <a:r>
              <a:rPr lang="en-US" altLang="zh-CN" sz="2600" dirty="0"/>
              <a:t>dataset</a:t>
            </a:r>
            <a:r>
              <a:rPr lang="zh-CN" altLang="en-US" sz="2600" dirty="0"/>
              <a:t> </a:t>
            </a:r>
            <a:r>
              <a:rPr lang="en-US" altLang="zh-CN" sz="2600" dirty="0"/>
              <a:t>and</a:t>
            </a:r>
            <a:r>
              <a:rPr lang="zh-CN" altLang="en-US" sz="2600" dirty="0"/>
              <a:t> </a:t>
            </a:r>
            <a:r>
              <a:rPr lang="en" altLang="zh-CN" sz="2600" dirty="0" err="1"/>
              <a:t>demonstrat</a:t>
            </a:r>
            <a:r>
              <a:rPr lang="en-US" altLang="zh-CN" sz="2600" dirty="0"/>
              <a:t>e</a:t>
            </a:r>
            <a:r>
              <a:rPr lang="en" altLang="zh-CN" sz="2600" dirty="0"/>
              <a:t> the effectiveness of our approach.</a:t>
            </a:r>
            <a:endParaRPr lang="en-CN" sz="2600" dirty="0"/>
          </a:p>
        </p:txBody>
      </p:sp>
      <p:sp>
        <p:nvSpPr>
          <p:cNvPr id="4" name="Slide Number Placeholder 3">
            <a:extLst>
              <a:ext uri="{FF2B5EF4-FFF2-40B4-BE49-F238E27FC236}">
                <a16:creationId xmlns:a16="http://schemas.microsoft.com/office/drawing/2014/main" id="{FB7C688E-D1E2-BECD-3FEB-DE1DE79A87F5}"/>
              </a:ext>
            </a:extLst>
          </p:cNvPr>
          <p:cNvSpPr>
            <a:spLocks noGrp="1"/>
          </p:cNvSpPr>
          <p:nvPr>
            <p:ph type="sldNum" sz="quarter" idx="12"/>
          </p:nvPr>
        </p:nvSpPr>
        <p:spPr/>
        <p:txBody>
          <a:bodyPr/>
          <a:lstStyle/>
          <a:p>
            <a:fld id="{BD27C9A7-3197-3643-9634-DE32A04B23B5}" type="slidenum">
              <a:rPr lang="en-CN" smtClean="0"/>
              <a:pPr/>
              <a:t>11</a:t>
            </a:fld>
            <a:endParaRPr lang="en-CN" dirty="0"/>
          </a:p>
        </p:txBody>
      </p:sp>
      <p:sp>
        <p:nvSpPr>
          <p:cNvPr id="10" name="TextBox 9">
            <a:extLst>
              <a:ext uri="{FF2B5EF4-FFF2-40B4-BE49-F238E27FC236}">
                <a16:creationId xmlns:a16="http://schemas.microsoft.com/office/drawing/2014/main" id="{E9E0F536-A395-21BC-A9F2-CE29256E8FA2}"/>
              </a:ext>
            </a:extLst>
          </p:cNvPr>
          <p:cNvSpPr txBox="1"/>
          <p:nvPr/>
        </p:nvSpPr>
        <p:spPr>
          <a:xfrm>
            <a:off x="3660878" y="5536906"/>
            <a:ext cx="4870244" cy="584775"/>
          </a:xfrm>
          <a:prstGeom prst="rect">
            <a:avLst/>
          </a:prstGeom>
          <a:noFill/>
        </p:spPr>
        <p:txBody>
          <a:bodyPr wrap="none" rtlCol="0">
            <a:spAutoFit/>
          </a:bodyPr>
          <a:lstStyle/>
          <a:p>
            <a:r>
              <a:rPr lang="en-US" altLang="zh-CN" sz="3200" b="1" i="1" dirty="0">
                <a:solidFill>
                  <a:srgbClr val="008FC3"/>
                </a:solidFill>
                <a:latin typeface="Helvetica" pitchFamily="2" charset="0"/>
              </a:rPr>
              <a:t>Thank</a:t>
            </a:r>
            <a:r>
              <a:rPr lang="zh-CN" altLang="en-US" sz="3200" b="1" i="1" dirty="0">
                <a:solidFill>
                  <a:srgbClr val="008FC3"/>
                </a:solidFill>
                <a:latin typeface="Helvetica" pitchFamily="2" charset="0"/>
              </a:rPr>
              <a:t> </a:t>
            </a:r>
            <a:r>
              <a:rPr lang="en-US" altLang="zh-CN" sz="3200" b="1" i="1" dirty="0">
                <a:solidFill>
                  <a:srgbClr val="008FC3"/>
                </a:solidFill>
                <a:latin typeface="Helvetica" pitchFamily="2" charset="0"/>
              </a:rPr>
              <a:t>you</a:t>
            </a:r>
            <a:r>
              <a:rPr lang="zh-CN" altLang="en-US" sz="3200" b="1" i="1" dirty="0">
                <a:solidFill>
                  <a:srgbClr val="008FC3"/>
                </a:solidFill>
                <a:latin typeface="Helvetica" pitchFamily="2" charset="0"/>
              </a:rPr>
              <a:t> </a:t>
            </a:r>
            <a:r>
              <a:rPr lang="en-US" altLang="zh-CN" sz="3200" b="1" i="1" dirty="0">
                <a:solidFill>
                  <a:srgbClr val="008FC3"/>
                </a:solidFill>
                <a:latin typeface="Helvetica" pitchFamily="2" charset="0"/>
              </a:rPr>
              <a:t>for</a:t>
            </a:r>
            <a:r>
              <a:rPr lang="zh-CN" altLang="en-US" sz="3200" b="1" i="1" dirty="0">
                <a:solidFill>
                  <a:srgbClr val="008FC3"/>
                </a:solidFill>
                <a:latin typeface="Helvetica" pitchFamily="2" charset="0"/>
              </a:rPr>
              <a:t> </a:t>
            </a:r>
            <a:r>
              <a:rPr lang="en-US" altLang="zh-CN" sz="3200" b="1" i="1" dirty="0">
                <a:solidFill>
                  <a:srgbClr val="008FC3"/>
                </a:solidFill>
                <a:latin typeface="Helvetica" pitchFamily="2" charset="0"/>
              </a:rPr>
              <a:t>attention!</a:t>
            </a:r>
            <a:endParaRPr lang="en-CN" sz="3200" b="1" i="1" dirty="0">
              <a:solidFill>
                <a:srgbClr val="008FC3"/>
              </a:solidFill>
              <a:latin typeface="Helvetica" pitchFamily="2" charset="0"/>
            </a:endParaRPr>
          </a:p>
        </p:txBody>
      </p:sp>
    </p:spTree>
    <p:extLst>
      <p:ext uri="{BB962C8B-B14F-4D97-AF65-F5344CB8AC3E}">
        <p14:creationId xmlns:p14="http://schemas.microsoft.com/office/powerpoint/2010/main" val="349162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45FF4-FF25-C2B4-448C-36EC2C486DBF}"/>
              </a:ext>
            </a:extLst>
          </p:cNvPr>
          <p:cNvSpPr>
            <a:spLocks noGrp="1"/>
          </p:cNvSpPr>
          <p:nvPr>
            <p:ph type="title"/>
          </p:nvPr>
        </p:nvSpPr>
        <p:spPr/>
        <p:txBody>
          <a:bodyPr/>
          <a:lstStyle/>
          <a:p>
            <a:r>
              <a:rPr lang="en-US" altLang="zh-CN" dirty="0">
                <a:latin typeface="Helvetica" pitchFamily="2" charset="0"/>
              </a:rPr>
              <a:t>Introduction</a:t>
            </a:r>
            <a:endParaRPr lang="en-CN" dirty="0">
              <a:latin typeface="Helvetica" pitchFamily="2" charset="0"/>
            </a:endParaRPr>
          </a:p>
        </p:txBody>
      </p:sp>
      <p:sp>
        <p:nvSpPr>
          <p:cNvPr id="49" name="Right Arrow 48">
            <a:extLst>
              <a:ext uri="{FF2B5EF4-FFF2-40B4-BE49-F238E27FC236}">
                <a16:creationId xmlns:a16="http://schemas.microsoft.com/office/drawing/2014/main" id="{CCDC99D4-1549-1211-2247-B6855A7C1F38}"/>
              </a:ext>
            </a:extLst>
          </p:cNvPr>
          <p:cNvSpPr/>
          <p:nvPr/>
        </p:nvSpPr>
        <p:spPr>
          <a:xfrm>
            <a:off x="6108700" y="3302702"/>
            <a:ext cx="1083020"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dirty="0">
              <a:latin typeface="Helvetica" pitchFamily="2" charset="0"/>
            </a:endParaRPr>
          </a:p>
        </p:txBody>
      </p:sp>
      <p:cxnSp>
        <p:nvCxnSpPr>
          <p:cNvPr id="53" name="Straight Arrow Connector 52">
            <a:extLst>
              <a:ext uri="{FF2B5EF4-FFF2-40B4-BE49-F238E27FC236}">
                <a16:creationId xmlns:a16="http://schemas.microsoft.com/office/drawing/2014/main" id="{C44A1A7F-4638-FD02-86C2-499A6DE86E36}"/>
              </a:ext>
            </a:extLst>
          </p:cNvPr>
          <p:cNvCxnSpPr>
            <a:cxnSpLocks/>
          </p:cNvCxnSpPr>
          <p:nvPr/>
        </p:nvCxnSpPr>
        <p:spPr>
          <a:xfrm flipV="1">
            <a:off x="8368716" y="2917348"/>
            <a:ext cx="0" cy="1752906"/>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1FA72BD-8892-48C2-039A-84B465AA321E}"/>
              </a:ext>
            </a:extLst>
          </p:cNvPr>
          <p:cNvCxnSpPr>
            <a:cxnSpLocks/>
          </p:cNvCxnSpPr>
          <p:nvPr/>
        </p:nvCxnSpPr>
        <p:spPr>
          <a:xfrm>
            <a:off x="8350056" y="4665240"/>
            <a:ext cx="2142392" cy="0"/>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40869BD-B41D-93D1-F964-51A696F31D5F}"/>
              </a:ext>
            </a:extLst>
          </p:cNvPr>
          <p:cNvSpPr/>
          <p:nvPr/>
        </p:nvSpPr>
        <p:spPr>
          <a:xfrm>
            <a:off x="9203507" y="3351865"/>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Rectangle 58">
            <a:extLst>
              <a:ext uri="{FF2B5EF4-FFF2-40B4-BE49-F238E27FC236}">
                <a16:creationId xmlns:a16="http://schemas.microsoft.com/office/drawing/2014/main" id="{EDBDF823-4DD6-6BD7-21A0-1344BECEA93F}"/>
              </a:ext>
            </a:extLst>
          </p:cNvPr>
          <p:cNvSpPr/>
          <p:nvPr/>
        </p:nvSpPr>
        <p:spPr>
          <a:xfrm>
            <a:off x="9199011" y="4173676"/>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ectangle 59">
            <a:extLst>
              <a:ext uri="{FF2B5EF4-FFF2-40B4-BE49-F238E27FC236}">
                <a16:creationId xmlns:a16="http://schemas.microsoft.com/office/drawing/2014/main" id="{9CA96CC7-6A4D-43F4-9A4F-26DCBCA5AE93}"/>
              </a:ext>
            </a:extLst>
          </p:cNvPr>
          <p:cNvSpPr/>
          <p:nvPr/>
        </p:nvSpPr>
        <p:spPr>
          <a:xfrm>
            <a:off x="9833031" y="3801827"/>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ectangle 60">
            <a:extLst>
              <a:ext uri="{FF2B5EF4-FFF2-40B4-BE49-F238E27FC236}">
                <a16:creationId xmlns:a16="http://schemas.microsoft.com/office/drawing/2014/main" id="{BBFBDA9F-4BCF-AF81-1536-FEA74AD7FF74}"/>
              </a:ext>
            </a:extLst>
          </p:cNvPr>
          <p:cNvSpPr/>
          <p:nvPr/>
        </p:nvSpPr>
        <p:spPr>
          <a:xfrm>
            <a:off x="8636656" y="3777845"/>
            <a:ext cx="315686" cy="121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2" name="Straight Arrow Connector 61">
            <a:extLst>
              <a:ext uri="{FF2B5EF4-FFF2-40B4-BE49-F238E27FC236}">
                <a16:creationId xmlns:a16="http://schemas.microsoft.com/office/drawing/2014/main" id="{585B98EF-A5D0-5B3D-50D0-CF4F86179080}"/>
              </a:ext>
            </a:extLst>
          </p:cNvPr>
          <p:cNvCxnSpPr>
            <a:cxnSpLocks/>
            <a:stCxn id="61" idx="0"/>
            <a:endCxn id="58" idx="1"/>
          </p:cNvCxnSpPr>
          <p:nvPr/>
        </p:nvCxnSpPr>
        <p:spPr>
          <a:xfrm flipV="1">
            <a:off x="8794499" y="3412429"/>
            <a:ext cx="409008" cy="365416"/>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E9C830B-8662-E4FD-E373-155F5C819A19}"/>
              </a:ext>
            </a:extLst>
          </p:cNvPr>
          <p:cNvCxnSpPr>
            <a:cxnSpLocks/>
            <a:stCxn id="61" idx="2"/>
            <a:endCxn id="59" idx="1"/>
          </p:cNvCxnSpPr>
          <p:nvPr/>
        </p:nvCxnSpPr>
        <p:spPr>
          <a:xfrm>
            <a:off x="8794499" y="3898972"/>
            <a:ext cx="404512" cy="335268"/>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EFF8E944-6AB0-6250-43D5-0B245E670AC8}"/>
              </a:ext>
            </a:extLst>
          </p:cNvPr>
          <p:cNvCxnSpPr>
            <a:cxnSpLocks/>
          </p:cNvCxnSpPr>
          <p:nvPr/>
        </p:nvCxnSpPr>
        <p:spPr>
          <a:xfrm flipH="1" flipV="1">
            <a:off x="9284841" y="3480833"/>
            <a:ext cx="3370" cy="688684"/>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8ADCEDDC-6091-DEA8-39DE-C933ACEFD48A}"/>
              </a:ext>
            </a:extLst>
          </p:cNvPr>
          <p:cNvCxnSpPr>
            <a:cxnSpLocks/>
          </p:cNvCxnSpPr>
          <p:nvPr/>
        </p:nvCxnSpPr>
        <p:spPr>
          <a:xfrm flipH="1" flipV="1">
            <a:off x="9438095" y="3472992"/>
            <a:ext cx="3370" cy="688684"/>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BA600382-E2FF-BE8C-3EFE-05BEC307F0DF}"/>
              </a:ext>
            </a:extLst>
          </p:cNvPr>
          <p:cNvCxnSpPr>
            <a:cxnSpLocks/>
            <a:stCxn id="60" idx="0"/>
            <a:endCxn id="58" idx="3"/>
          </p:cNvCxnSpPr>
          <p:nvPr/>
        </p:nvCxnSpPr>
        <p:spPr>
          <a:xfrm flipH="1" flipV="1">
            <a:off x="9519193" y="3412429"/>
            <a:ext cx="471681" cy="389398"/>
          </a:xfrm>
          <a:prstGeom prst="straightConnector1">
            <a:avLst/>
          </a:prstGeom>
          <a:ln w="15240">
            <a:solidFill>
              <a:schemeClr val="accent3">
                <a:lumMod val="75000"/>
              </a:schemeClr>
            </a:solidFill>
            <a:prstDash val="solid"/>
            <a:tailEnd type="triangle" w="sm" len="med"/>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73FEDEC9-930E-B2EA-AD5D-8472764053AC}"/>
              </a:ext>
            </a:extLst>
          </p:cNvPr>
          <p:cNvSpPr txBox="1"/>
          <p:nvPr/>
        </p:nvSpPr>
        <p:spPr>
          <a:xfrm>
            <a:off x="7179020" y="2180108"/>
            <a:ext cx="4389343" cy="400110"/>
          </a:xfrm>
          <a:prstGeom prst="rect">
            <a:avLst/>
          </a:prstGeom>
          <a:noFill/>
        </p:spPr>
        <p:txBody>
          <a:bodyPr wrap="none" rtlCol="0">
            <a:spAutoFit/>
          </a:bodyPr>
          <a:lstStyle/>
          <a:p>
            <a:r>
              <a:rPr lang="en-US" altLang="zh-CN" sz="2000" dirty="0">
                <a:latin typeface="Helvetica" pitchFamily="2" charset="0"/>
              </a:rPr>
              <a:t>Knowledge</a:t>
            </a:r>
            <a:r>
              <a:rPr lang="zh-CN" altLang="en-US" sz="2000" dirty="0">
                <a:latin typeface="Helvetica" pitchFamily="2" charset="0"/>
              </a:rPr>
              <a:t> </a:t>
            </a:r>
            <a:r>
              <a:rPr lang="en-US" altLang="zh-CN" sz="2000" dirty="0">
                <a:latin typeface="Helvetica" pitchFamily="2" charset="0"/>
              </a:rPr>
              <a:t>Graph</a:t>
            </a:r>
            <a:r>
              <a:rPr lang="zh-CN" altLang="en-US" sz="2000" dirty="0">
                <a:latin typeface="Helvetica" pitchFamily="2" charset="0"/>
              </a:rPr>
              <a:t> </a:t>
            </a:r>
            <a:r>
              <a:rPr lang="en-US" altLang="zh-CN" sz="2000" dirty="0">
                <a:latin typeface="Helvetica" pitchFamily="2" charset="0"/>
              </a:rPr>
              <a:t>Embedding</a:t>
            </a:r>
            <a:r>
              <a:rPr lang="zh-CN" altLang="en-US" sz="2000" dirty="0">
                <a:latin typeface="Helvetica" pitchFamily="2" charset="0"/>
              </a:rPr>
              <a:t> </a:t>
            </a:r>
            <a:r>
              <a:rPr lang="en-US" altLang="zh-CN" sz="2000" dirty="0">
                <a:latin typeface="Helvetica" pitchFamily="2" charset="0"/>
              </a:rPr>
              <a:t>(KGE)</a:t>
            </a:r>
            <a:endParaRPr lang="en-CN" sz="2000" dirty="0">
              <a:latin typeface="Helvetica" pitchFamily="2" charset="0"/>
            </a:endParaRPr>
          </a:p>
        </p:txBody>
      </p:sp>
      <p:sp>
        <p:nvSpPr>
          <p:cNvPr id="80" name="Slide Number Placeholder 79">
            <a:extLst>
              <a:ext uri="{FF2B5EF4-FFF2-40B4-BE49-F238E27FC236}">
                <a16:creationId xmlns:a16="http://schemas.microsoft.com/office/drawing/2014/main" id="{A981258A-CB9D-7F39-C018-804B8E153E3D}"/>
              </a:ext>
            </a:extLst>
          </p:cNvPr>
          <p:cNvSpPr>
            <a:spLocks noGrp="1"/>
          </p:cNvSpPr>
          <p:nvPr>
            <p:ph type="sldNum" sz="quarter" idx="12"/>
          </p:nvPr>
        </p:nvSpPr>
        <p:spPr/>
        <p:txBody>
          <a:bodyPr/>
          <a:lstStyle/>
          <a:p>
            <a:fld id="{BD27C9A7-3197-3643-9634-DE32A04B23B5}" type="slidenum">
              <a:rPr lang="en-CN" smtClean="0"/>
              <a:pPr/>
              <a:t>2</a:t>
            </a:fld>
            <a:endParaRPr lang="en-CN" dirty="0"/>
          </a:p>
        </p:txBody>
      </p:sp>
      <p:sp>
        <p:nvSpPr>
          <p:cNvPr id="81" name="Rectangle 80">
            <a:extLst>
              <a:ext uri="{FF2B5EF4-FFF2-40B4-BE49-F238E27FC236}">
                <a16:creationId xmlns:a16="http://schemas.microsoft.com/office/drawing/2014/main" id="{FF5350A9-AF4C-87DF-6F47-430D9F46601A}"/>
              </a:ext>
            </a:extLst>
          </p:cNvPr>
          <p:cNvSpPr/>
          <p:nvPr/>
        </p:nvSpPr>
        <p:spPr>
          <a:xfrm>
            <a:off x="127449" y="6508955"/>
            <a:ext cx="5181969" cy="340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 name="图片 4">
            <a:extLst>
              <a:ext uri="{FF2B5EF4-FFF2-40B4-BE49-F238E27FC236}">
                <a16:creationId xmlns:a16="http://schemas.microsoft.com/office/drawing/2014/main" id="{02643E39-3098-2D9D-4A99-0CFEBD506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408" y="1348761"/>
            <a:ext cx="2779744" cy="2101276"/>
          </a:xfrm>
          <a:prstGeom prst="rect">
            <a:avLst/>
          </a:prstGeom>
          <a:ln>
            <a:solidFill>
              <a:schemeClr val="tx1"/>
            </a:solidFill>
          </a:ln>
        </p:spPr>
      </p:pic>
      <p:pic>
        <p:nvPicPr>
          <p:cNvPr id="6" name="图片 5">
            <a:extLst>
              <a:ext uri="{FF2B5EF4-FFF2-40B4-BE49-F238E27FC236}">
                <a16:creationId xmlns:a16="http://schemas.microsoft.com/office/drawing/2014/main" id="{8DDA89C5-0153-0B4F-FE0A-D1B42DBDD91D}"/>
              </a:ext>
            </a:extLst>
          </p:cNvPr>
          <p:cNvPicPr>
            <a:picLocks noChangeAspect="1"/>
          </p:cNvPicPr>
          <p:nvPr/>
        </p:nvPicPr>
        <p:blipFill>
          <a:blip r:embed="rId4"/>
          <a:stretch>
            <a:fillRect/>
          </a:stretch>
        </p:blipFill>
        <p:spPr>
          <a:xfrm>
            <a:off x="494318" y="4067233"/>
            <a:ext cx="1447975" cy="1447975"/>
          </a:xfrm>
          <a:prstGeom prst="rect">
            <a:avLst/>
          </a:prstGeom>
        </p:spPr>
      </p:pic>
      <p:cxnSp>
        <p:nvCxnSpPr>
          <p:cNvPr id="7" name="连接符: 肘形 6">
            <a:extLst>
              <a:ext uri="{FF2B5EF4-FFF2-40B4-BE49-F238E27FC236}">
                <a16:creationId xmlns:a16="http://schemas.microsoft.com/office/drawing/2014/main" id="{2C2A96E3-00FA-5587-DECF-F2506524EB82}"/>
              </a:ext>
            </a:extLst>
          </p:cNvPr>
          <p:cNvCxnSpPr>
            <a:stCxn id="5" idx="2"/>
            <a:endCxn id="5" idx="0"/>
          </p:cNvCxnSpPr>
          <p:nvPr/>
        </p:nvCxnSpPr>
        <p:spPr>
          <a:xfrm rot="5400000" flipH="1">
            <a:off x="1233642" y="2399399"/>
            <a:ext cx="2101276" cy="12700"/>
          </a:xfrm>
          <a:prstGeom prst="bentConnector5">
            <a:avLst>
              <a:gd name="adj1" fmla="val -10879"/>
              <a:gd name="adj2" fmla="val -23944362"/>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B2D6931-DA41-0CB5-B40D-AF9E9100B145}"/>
              </a:ext>
            </a:extLst>
          </p:cNvPr>
          <p:cNvSpPr txBox="1"/>
          <p:nvPr/>
        </p:nvSpPr>
        <p:spPr>
          <a:xfrm>
            <a:off x="3894982" y="2039751"/>
            <a:ext cx="2580797" cy="824008"/>
          </a:xfrm>
          <a:prstGeom prst="rect">
            <a:avLst/>
          </a:prstGeom>
          <a:solidFill>
            <a:schemeClr val="bg1"/>
          </a:solidFill>
        </p:spPr>
        <p:txBody>
          <a:bodyPr wrap="square" rtlCol="0">
            <a:spAutoFit/>
          </a:bodyPr>
          <a:lstStyle/>
          <a:p>
            <a:pPr marR="0" algn="ctr" defTabSz="914400" rtl="0" eaLnBrk="1" fontAlgn="base" latinLnBrk="0" hangingPunct="1">
              <a:lnSpc>
                <a:spcPct val="125000"/>
              </a:lnSpc>
              <a:buClr>
                <a:srgbClr val="183884"/>
              </a:buClr>
              <a:buSzPct val="100000"/>
            </a:pPr>
            <a:r>
              <a:rPr lang="en-US" altLang="zh-CN" sz="2000" dirty="0">
                <a:latin typeface="Helvetica" panose="020B0604020202020204" pitchFamily="34" charset="0"/>
                <a:ea typeface="微软雅黑" panose="020B0503020204020204" pitchFamily="34" charset="-122"/>
                <a:cs typeface="Helvetica" panose="020B0604020202020204" pitchFamily="34" charset="0"/>
              </a:rPr>
              <a:t>Knowledge Graph </a:t>
            </a:r>
          </a:p>
          <a:p>
            <a:pPr marR="0" algn="ctr" defTabSz="914400" rtl="0" eaLnBrk="1" fontAlgn="base" latinLnBrk="0" hangingPunct="1">
              <a:lnSpc>
                <a:spcPct val="125000"/>
              </a:lnSpc>
              <a:buClr>
                <a:srgbClr val="183884"/>
              </a:buClr>
              <a:buSzPct val="100000"/>
            </a:pPr>
            <a:r>
              <a:rPr lang="en-US" altLang="zh-CN" sz="2000" dirty="0">
                <a:latin typeface="Helvetica" panose="020B0604020202020204" pitchFamily="34" charset="0"/>
                <a:ea typeface="微软雅黑" panose="020B0503020204020204" pitchFamily="34" charset="-122"/>
                <a:cs typeface="Helvetica" panose="020B0604020202020204" pitchFamily="34" charset="0"/>
              </a:rPr>
              <a:t>Completion</a:t>
            </a:r>
            <a:endParaRPr lang="zh-CN" altLang="en-US" sz="2000"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9" name="文本框 8">
            <a:extLst>
              <a:ext uri="{FF2B5EF4-FFF2-40B4-BE49-F238E27FC236}">
                <a16:creationId xmlns:a16="http://schemas.microsoft.com/office/drawing/2014/main" id="{2264F29E-A400-A748-B9AE-9005D7FC7917}"/>
              </a:ext>
            </a:extLst>
          </p:cNvPr>
          <p:cNvSpPr txBox="1"/>
          <p:nvPr/>
        </p:nvSpPr>
        <p:spPr>
          <a:xfrm>
            <a:off x="455831" y="5600663"/>
            <a:ext cx="1524948" cy="67762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lang="en-US" altLang="zh-CN" sz="1600" dirty="0">
                <a:latin typeface="Helvetica" panose="020B0604020202020204" pitchFamily="34" charset="0"/>
                <a:ea typeface="微软雅黑" panose="020B0503020204020204" pitchFamily="34" charset="-122"/>
                <a:cs typeface="Helvetica" panose="020B0604020202020204" pitchFamily="34" charset="0"/>
              </a:rPr>
              <a:t>Question Answering</a:t>
            </a:r>
            <a:endParaRPr lang="zh-CN" altLang="en-US" sz="1600"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10" name="箭头: 右 9">
            <a:extLst>
              <a:ext uri="{FF2B5EF4-FFF2-40B4-BE49-F238E27FC236}">
                <a16:creationId xmlns:a16="http://schemas.microsoft.com/office/drawing/2014/main" id="{9F1A742D-59D6-45B2-278F-75A6198778C7}"/>
              </a:ext>
            </a:extLst>
          </p:cNvPr>
          <p:cNvSpPr/>
          <p:nvPr/>
        </p:nvSpPr>
        <p:spPr>
          <a:xfrm rot="5400000">
            <a:off x="3085343" y="3743576"/>
            <a:ext cx="196850" cy="146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5936C91-F3AD-B43B-8C94-C6B1BE1F152A}"/>
              </a:ext>
            </a:extLst>
          </p:cNvPr>
          <p:cNvPicPr>
            <a:picLocks noChangeAspect="1"/>
          </p:cNvPicPr>
          <p:nvPr/>
        </p:nvPicPr>
        <p:blipFill rotWithShape="1">
          <a:blip r:embed="rId5"/>
          <a:srcRect l="11505" r="9865"/>
          <a:stretch/>
        </p:blipFill>
        <p:spPr>
          <a:xfrm>
            <a:off x="2359561" y="4131551"/>
            <a:ext cx="1659836" cy="1319338"/>
          </a:xfrm>
          <a:prstGeom prst="rect">
            <a:avLst/>
          </a:prstGeom>
        </p:spPr>
      </p:pic>
      <p:sp>
        <p:nvSpPr>
          <p:cNvPr id="12" name="文本框 11">
            <a:extLst>
              <a:ext uri="{FF2B5EF4-FFF2-40B4-BE49-F238E27FC236}">
                <a16:creationId xmlns:a16="http://schemas.microsoft.com/office/drawing/2014/main" id="{7D693126-BCB1-6583-FD42-A0344C61A9CD}"/>
              </a:ext>
            </a:extLst>
          </p:cNvPr>
          <p:cNvSpPr txBox="1"/>
          <p:nvPr/>
        </p:nvSpPr>
        <p:spPr>
          <a:xfrm>
            <a:off x="2211074" y="5600663"/>
            <a:ext cx="1966589"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lang="en-US" altLang="zh-CN" sz="1600" b="0" i="0" dirty="0">
                <a:effectLst/>
                <a:highlight>
                  <a:srgbClr val="FFFFFF"/>
                </a:highlight>
                <a:latin typeface="Arial" panose="020B0604020202020204" pitchFamily="34" charset="0"/>
              </a:rPr>
              <a:t>Recommendation System</a:t>
            </a:r>
            <a:endParaRPr lang="zh-CN" altLang="en-US" sz="1600" dirty="0">
              <a:latin typeface="Helvetica" panose="020B0604020202020204" pitchFamily="34" charset="0"/>
              <a:ea typeface="微软雅黑" panose="020B0503020204020204" pitchFamily="34" charset="-122"/>
              <a:cs typeface="Helvetica" panose="020B0604020202020204" pitchFamily="34" charset="0"/>
            </a:endParaRPr>
          </a:p>
        </p:txBody>
      </p:sp>
      <p:pic>
        <p:nvPicPr>
          <p:cNvPr id="13" name="图片 12">
            <a:extLst>
              <a:ext uri="{FF2B5EF4-FFF2-40B4-BE49-F238E27FC236}">
                <a16:creationId xmlns:a16="http://schemas.microsoft.com/office/drawing/2014/main" id="{02017758-F287-D97B-FF09-D5917925A771}"/>
              </a:ext>
            </a:extLst>
          </p:cNvPr>
          <p:cNvPicPr>
            <a:picLocks noChangeAspect="1"/>
          </p:cNvPicPr>
          <p:nvPr/>
        </p:nvPicPr>
        <p:blipFill>
          <a:blip r:embed="rId6"/>
          <a:stretch>
            <a:fillRect/>
          </a:stretch>
        </p:blipFill>
        <p:spPr>
          <a:xfrm>
            <a:off x="4585467" y="4041717"/>
            <a:ext cx="1533879" cy="1533879"/>
          </a:xfrm>
          <a:prstGeom prst="rect">
            <a:avLst/>
          </a:prstGeom>
        </p:spPr>
      </p:pic>
      <p:sp>
        <p:nvSpPr>
          <p:cNvPr id="14" name="文本框 13">
            <a:extLst>
              <a:ext uri="{FF2B5EF4-FFF2-40B4-BE49-F238E27FC236}">
                <a16:creationId xmlns:a16="http://schemas.microsoft.com/office/drawing/2014/main" id="{C8EF26AA-C5B1-6D3E-C2B6-BB4C77B1F55C}"/>
              </a:ext>
            </a:extLst>
          </p:cNvPr>
          <p:cNvSpPr txBox="1"/>
          <p:nvPr/>
        </p:nvSpPr>
        <p:spPr>
          <a:xfrm>
            <a:off x="4585467" y="5754550"/>
            <a:ext cx="1862956"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en-US" altLang="zh-CN" sz="1600" dirty="0">
                <a:latin typeface="Helvetica" panose="020B0604020202020204" pitchFamily="34" charset="0"/>
                <a:ea typeface="微软雅黑" panose="020B0503020204020204" pitchFamily="34" charset="-122"/>
                <a:cs typeface="Helvetica" panose="020B0604020202020204" pitchFamily="34" charset="0"/>
              </a:rPr>
              <a:t>Sematic Search</a:t>
            </a:r>
            <a:endParaRPr lang="zh-CN" altLang="en-US" sz="1600" dirty="0">
              <a:latin typeface="Helvetica" panose="020B0604020202020204" pitchFamily="34" charset="0"/>
              <a:ea typeface="微软雅黑" panose="020B0503020204020204" pitchFamily="34" charset="-122"/>
              <a:cs typeface="Helvetica" panose="020B0604020202020204" pitchFamily="34" charset="0"/>
            </a:endParaRPr>
          </a:p>
        </p:txBody>
      </p:sp>
      <p:sp>
        <p:nvSpPr>
          <p:cNvPr id="19" name="文本框 18">
            <a:extLst>
              <a:ext uri="{FF2B5EF4-FFF2-40B4-BE49-F238E27FC236}">
                <a16:creationId xmlns:a16="http://schemas.microsoft.com/office/drawing/2014/main" id="{59E80CF7-B06D-7907-5920-4A0E0BBDF663}"/>
              </a:ext>
            </a:extLst>
          </p:cNvPr>
          <p:cNvSpPr txBox="1"/>
          <p:nvPr/>
        </p:nvSpPr>
        <p:spPr>
          <a:xfrm>
            <a:off x="6586228" y="4990613"/>
            <a:ext cx="5856938" cy="785343"/>
          </a:xfrm>
          <a:prstGeom prst="rect">
            <a:avLst/>
          </a:prstGeom>
          <a:noFill/>
        </p:spPr>
        <p:txBody>
          <a:bodyPr wrap="square">
            <a:spAutoFit/>
          </a:bodyPr>
          <a:lstStyle/>
          <a:p>
            <a:pPr algn="ctr">
              <a:lnSpc>
                <a:spcPct val="150000"/>
              </a:lnSpc>
            </a:pPr>
            <a:r>
              <a:rPr lang="en-US" altLang="zh-CN" sz="1600" b="0" i="0" dirty="0">
                <a:effectLst/>
                <a:highlight>
                  <a:srgbClr val="FFFFFF"/>
                </a:highlight>
                <a:latin typeface="Helvetica" panose="020B0604020202020204" pitchFamily="34" charset="0"/>
                <a:cs typeface="Helvetica" panose="020B0604020202020204" pitchFamily="34" charset="0"/>
              </a:rPr>
              <a:t>Projects entities and relations </a:t>
            </a:r>
          </a:p>
          <a:p>
            <a:pPr algn="ctr">
              <a:lnSpc>
                <a:spcPct val="150000"/>
              </a:lnSpc>
            </a:pPr>
            <a:r>
              <a:rPr lang="en-US" altLang="zh-CN" sz="1600" b="0" i="0" dirty="0">
                <a:effectLst/>
                <a:highlight>
                  <a:srgbClr val="FFFFFF"/>
                </a:highlight>
                <a:latin typeface="Helvetica" panose="020B0604020202020204" pitchFamily="34" charset="0"/>
                <a:cs typeface="Helvetica" panose="020B0604020202020204" pitchFamily="34" charset="0"/>
              </a:rPr>
              <a:t>into a low-dimensional vector space </a:t>
            </a:r>
          </a:p>
        </p:txBody>
      </p:sp>
    </p:spTree>
    <p:extLst>
      <p:ext uri="{BB962C8B-B14F-4D97-AF65-F5344CB8AC3E}">
        <p14:creationId xmlns:p14="http://schemas.microsoft.com/office/powerpoint/2010/main" val="274934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C539E-69C8-3516-D833-D9CB9AC59995}"/>
              </a:ext>
            </a:extLst>
          </p:cNvPr>
          <p:cNvSpPr>
            <a:spLocks noGrp="1"/>
          </p:cNvSpPr>
          <p:nvPr>
            <p:ph type="title"/>
          </p:nvPr>
        </p:nvSpPr>
        <p:spPr/>
        <p:txBody>
          <a:bodyPr/>
          <a:lstStyle/>
          <a:p>
            <a:r>
              <a:rPr lang="en-US" altLang="zh-CN" dirty="0"/>
              <a:t>E</a:t>
            </a:r>
            <a:r>
              <a:rPr lang="en-CN" altLang="zh-CN" dirty="0"/>
              <a:t>xisting</a:t>
            </a:r>
            <a:r>
              <a:rPr lang="zh-CN" altLang="en-US" dirty="0"/>
              <a:t> </a:t>
            </a:r>
            <a:r>
              <a:rPr lang="en-US" altLang="zh-CN" dirty="0"/>
              <a:t>KGE</a:t>
            </a:r>
            <a:r>
              <a:rPr lang="zh-CN" altLang="en-US" dirty="0"/>
              <a:t> </a:t>
            </a:r>
            <a:r>
              <a:rPr lang="en-US" altLang="zh-CN" dirty="0"/>
              <a:t>models</a:t>
            </a:r>
            <a:endParaRPr lang="en-CN" dirty="0"/>
          </a:p>
        </p:txBody>
      </p:sp>
      <p:sp>
        <p:nvSpPr>
          <p:cNvPr id="9" name="Slide Number Placeholder 8">
            <a:extLst>
              <a:ext uri="{FF2B5EF4-FFF2-40B4-BE49-F238E27FC236}">
                <a16:creationId xmlns:a16="http://schemas.microsoft.com/office/drawing/2014/main" id="{FE4D6B2C-985F-684E-1EF6-CD8C79960FC3}"/>
              </a:ext>
            </a:extLst>
          </p:cNvPr>
          <p:cNvSpPr>
            <a:spLocks noGrp="1"/>
          </p:cNvSpPr>
          <p:nvPr>
            <p:ph type="sldNum" sz="quarter" idx="12"/>
          </p:nvPr>
        </p:nvSpPr>
        <p:spPr/>
        <p:txBody>
          <a:bodyPr/>
          <a:lstStyle/>
          <a:p>
            <a:fld id="{BD27C9A7-3197-3643-9634-DE32A04B23B5}" type="slidenum">
              <a:rPr lang="en-CN" smtClean="0"/>
              <a:pPr/>
              <a:t>3</a:t>
            </a:fld>
            <a:endParaRPr lang="en-CN" dirty="0"/>
          </a:p>
        </p:txBody>
      </p:sp>
      <p:grpSp>
        <p:nvGrpSpPr>
          <p:cNvPr id="15" name="Group 14">
            <a:extLst>
              <a:ext uri="{FF2B5EF4-FFF2-40B4-BE49-F238E27FC236}">
                <a16:creationId xmlns:a16="http://schemas.microsoft.com/office/drawing/2014/main" id="{04CB6E8A-E680-75FD-133E-BDE377DA5C4E}"/>
              </a:ext>
            </a:extLst>
          </p:cNvPr>
          <p:cNvGrpSpPr/>
          <p:nvPr/>
        </p:nvGrpSpPr>
        <p:grpSpPr>
          <a:xfrm>
            <a:off x="451946" y="1177660"/>
            <a:ext cx="11239312" cy="2350157"/>
            <a:chOff x="1669001" y="1222049"/>
            <a:chExt cx="9179512" cy="2350157"/>
          </a:xfrm>
        </p:grpSpPr>
        <p:sp>
          <p:nvSpPr>
            <p:cNvPr id="10" name="Rounded Rectangle 9">
              <a:extLst>
                <a:ext uri="{FF2B5EF4-FFF2-40B4-BE49-F238E27FC236}">
                  <a16:creationId xmlns:a16="http://schemas.microsoft.com/office/drawing/2014/main" id="{A7522C73-D909-C666-CD06-628BAC4E3503}"/>
                </a:ext>
              </a:extLst>
            </p:cNvPr>
            <p:cNvSpPr/>
            <p:nvPr/>
          </p:nvSpPr>
          <p:spPr>
            <a:xfrm>
              <a:off x="1669001" y="1439551"/>
              <a:ext cx="9179512" cy="2132655"/>
            </a:xfrm>
            <a:prstGeom prst="roundRect">
              <a:avLst>
                <a:gd name="adj" fmla="val 4167"/>
              </a:avLst>
            </a:prstGeom>
            <a:solidFill>
              <a:schemeClr val="bg1"/>
            </a:solidFill>
            <a:ln>
              <a:solidFill>
                <a:srgbClr val="0F4F98"/>
              </a:solidFill>
            </a:ln>
            <a:effectLst>
              <a:outerShdw blurRad="50800" dist="63500" dir="4800000" sx="101000" sy="101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 Same Side Corner Rectangle 10">
              <a:extLst>
                <a:ext uri="{FF2B5EF4-FFF2-40B4-BE49-F238E27FC236}">
                  <a16:creationId xmlns:a16="http://schemas.microsoft.com/office/drawing/2014/main" id="{1C88B230-886A-00F7-4AD0-4E19953BCB7F}"/>
                </a:ext>
              </a:extLst>
            </p:cNvPr>
            <p:cNvSpPr/>
            <p:nvPr/>
          </p:nvSpPr>
          <p:spPr>
            <a:xfrm>
              <a:off x="1669001" y="1222049"/>
              <a:ext cx="9179512" cy="435006"/>
            </a:xfrm>
            <a:prstGeom prst="round2SameRect">
              <a:avLst/>
            </a:prstGeom>
            <a:solidFill>
              <a:srgbClr val="4769A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TextBox 11">
              <a:extLst>
                <a:ext uri="{FF2B5EF4-FFF2-40B4-BE49-F238E27FC236}">
                  <a16:creationId xmlns:a16="http://schemas.microsoft.com/office/drawing/2014/main" id="{DF02E02D-48D3-5B61-397F-85E86F1BB81E}"/>
                </a:ext>
              </a:extLst>
            </p:cNvPr>
            <p:cNvSpPr txBox="1"/>
            <p:nvPr/>
          </p:nvSpPr>
          <p:spPr>
            <a:xfrm>
              <a:off x="1766656" y="1251429"/>
              <a:ext cx="1431498" cy="400110"/>
            </a:xfrm>
            <a:prstGeom prst="rect">
              <a:avLst/>
            </a:prstGeom>
            <a:noFill/>
          </p:spPr>
          <p:txBody>
            <a:bodyPr wrap="none" rtlCol="0">
              <a:spAutoFit/>
            </a:bodyPr>
            <a:lstStyle/>
            <a:p>
              <a:r>
                <a:rPr lang="en-US" altLang="zh-CN" sz="2000" dirty="0">
                  <a:solidFill>
                    <a:schemeClr val="bg1"/>
                  </a:solidFill>
                  <a:latin typeface="Helvetica" pitchFamily="2" charset="0"/>
                </a:rPr>
                <a:t>Early</a:t>
              </a:r>
              <a:r>
                <a:rPr lang="zh-CN" altLang="en-US" sz="2000" dirty="0">
                  <a:solidFill>
                    <a:schemeClr val="bg1"/>
                  </a:solidFill>
                  <a:latin typeface="Helvetica" pitchFamily="2" charset="0"/>
                </a:rPr>
                <a:t> </a:t>
              </a:r>
              <a:r>
                <a:rPr lang="en-US" altLang="zh-CN" sz="2000" dirty="0">
                  <a:solidFill>
                    <a:schemeClr val="bg1"/>
                  </a:solidFill>
                  <a:latin typeface="Helvetica" pitchFamily="2" charset="0"/>
                </a:rPr>
                <a:t>Models</a:t>
              </a:r>
              <a:endParaRPr lang="en-CN" sz="2000" dirty="0">
                <a:solidFill>
                  <a:schemeClr val="bg1"/>
                </a:solidFill>
                <a:latin typeface="Helvetica" pitchFamily="2" charset="0"/>
              </a:endParaRPr>
            </a:p>
          </p:txBody>
        </p:sp>
        <p:sp>
          <p:nvSpPr>
            <p:cNvPr id="14" name="TextBox 13">
              <a:extLst>
                <a:ext uri="{FF2B5EF4-FFF2-40B4-BE49-F238E27FC236}">
                  <a16:creationId xmlns:a16="http://schemas.microsoft.com/office/drawing/2014/main" id="{85CC4D7C-F76B-0259-4EE2-6CAF9B478B05}"/>
                </a:ext>
              </a:extLst>
            </p:cNvPr>
            <p:cNvSpPr txBox="1"/>
            <p:nvPr/>
          </p:nvSpPr>
          <p:spPr>
            <a:xfrm>
              <a:off x="1837679" y="1680919"/>
              <a:ext cx="8904302" cy="1891287"/>
            </a:xfrm>
            <a:prstGeom prst="rect">
              <a:avLst/>
            </a:prstGeom>
            <a:noFill/>
          </p:spPr>
          <p:txBody>
            <a:bodyPr wrap="square" rtlCol="0">
              <a:spAutoFit/>
            </a:bodyPr>
            <a:lstStyle/>
            <a:p>
              <a:pPr marL="285750" indent="-285750">
                <a:lnSpc>
                  <a:spcPct val="150000"/>
                </a:lnSpc>
                <a:buClr>
                  <a:srgbClr val="0F4F98"/>
                </a:buClr>
                <a:buSzPct val="130000"/>
                <a:buFont typeface="Wingdings" pitchFamily="2" charset="2"/>
                <a:buChar char="Ø"/>
              </a:pPr>
              <a:r>
                <a:rPr lang="en-US" altLang="zh-CN" sz="2000" dirty="0"/>
                <a:t>Translation</a:t>
              </a:r>
              <a:r>
                <a:rPr lang="zh-CN" altLang="en-US" sz="2000" dirty="0"/>
                <a:t> </a:t>
              </a:r>
              <a:r>
                <a:rPr lang="en-US" altLang="zh-CN" sz="2000" dirty="0"/>
                <a:t>based,</a:t>
              </a:r>
              <a:r>
                <a:rPr lang="zh-CN" altLang="en-US" sz="2000" dirty="0"/>
                <a:t> </a:t>
              </a:r>
              <a:r>
                <a:rPr lang="en-US" altLang="zh-CN" sz="2000" dirty="0"/>
                <a:t>such</a:t>
              </a:r>
              <a:r>
                <a:rPr lang="zh-CN" altLang="en-US" sz="2000" dirty="0"/>
                <a:t> </a:t>
              </a:r>
              <a:r>
                <a:rPr lang="en-US" altLang="zh-CN" sz="2000" dirty="0"/>
                <a:t>as</a:t>
              </a:r>
              <a:r>
                <a:rPr lang="zh-CN" altLang="en-US" sz="2000" dirty="0"/>
                <a:t> </a:t>
              </a:r>
              <a:r>
                <a:rPr lang="en-US" altLang="zh-CN" sz="2000" dirty="0" err="1"/>
                <a:t>TransE</a:t>
              </a:r>
              <a:r>
                <a:rPr lang="en-US" altLang="zh-CN" sz="2000" dirty="0"/>
                <a:t>,</a:t>
              </a:r>
              <a:r>
                <a:rPr lang="zh-CN" altLang="en-US" sz="2000" dirty="0"/>
                <a:t> </a:t>
              </a:r>
              <a:r>
                <a:rPr lang="en-US" altLang="zh-CN" sz="2000" dirty="0" err="1"/>
                <a:t>TransR</a:t>
              </a:r>
              <a:r>
                <a:rPr lang="en-US" altLang="zh-CN" sz="2000" dirty="0"/>
                <a:t>,</a:t>
              </a:r>
              <a:r>
                <a:rPr lang="zh-CN" altLang="en-US" sz="2000" dirty="0"/>
                <a:t> </a:t>
              </a:r>
              <a:r>
                <a:rPr lang="en-US" altLang="zh-CN" sz="2000" dirty="0" err="1"/>
                <a:t>TransH</a:t>
              </a:r>
              <a:endParaRPr lang="en-US" altLang="zh-CN" sz="2000" dirty="0"/>
            </a:p>
            <a:p>
              <a:pPr marL="285750" indent="-285750">
                <a:lnSpc>
                  <a:spcPct val="150000"/>
                </a:lnSpc>
                <a:buClr>
                  <a:srgbClr val="0F4F98"/>
                </a:buClr>
                <a:buSzPct val="130000"/>
                <a:buFont typeface="Wingdings" pitchFamily="2" charset="2"/>
                <a:buChar char="Ø"/>
              </a:pPr>
              <a:r>
                <a:rPr lang="en-US" altLang="zh-CN" sz="2000" dirty="0"/>
                <a:t>Tensor factorization</a:t>
              </a:r>
              <a:r>
                <a:rPr lang="zh-CN" altLang="en-US" sz="2000" dirty="0"/>
                <a:t> </a:t>
              </a:r>
              <a:r>
                <a:rPr lang="en-US" altLang="zh-CN" sz="2000" dirty="0"/>
                <a:t>based,</a:t>
              </a:r>
              <a:r>
                <a:rPr lang="zh-CN" altLang="en-US" sz="2000" dirty="0"/>
                <a:t> </a:t>
              </a:r>
              <a:r>
                <a:rPr lang="en-US" altLang="zh-CN" sz="2000" dirty="0"/>
                <a:t>such</a:t>
              </a:r>
              <a:r>
                <a:rPr lang="zh-CN" altLang="en-US" sz="2000" dirty="0"/>
                <a:t> </a:t>
              </a:r>
              <a:r>
                <a:rPr lang="en-US" altLang="zh-CN" sz="2000" dirty="0"/>
                <a:t>as</a:t>
              </a:r>
              <a:r>
                <a:rPr lang="zh-CN" altLang="en-US" sz="2000" dirty="0"/>
                <a:t> </a:t>
              </a:r>
              <a:r>
                <a:rPr lang="en-US" altLang="zh-CN" sz="2000" dirty="0" err="1"/>
                <a:t>DistMult</a:t>
              </a:r>
              <a:r>
                <a:rPr lang="en-US" altLang="zh-CN" sz="2000" dirty="0"/>
                <a:t>,</a:t>
              </a:r>
              <a:r>
                <a:rPr lang="zh-CN" altLang="en-US" sz="2000" dirty="0"/>
                <a:t> </a:t>
              </a:r>
              <a:r>
                <a:rPr lang="en-US" altLang="zh-CN" sz="2000" dirty="0" err="1"/>
                <a:t>ComplEx</a:t>
              </a:r>
              <a:endParaRPr lang="en-US" altLang="zh-CN" sz="2000" dirty="0"/>
            </a:p>
            <a:p>
              <a:pPr marL="285750" indent="-285750">
                <a:lnSpc>
                  <a:spcPct val="150000"/>
                </a:lnSpc>
                <a:buClr>
                  <a:srgbClr val="0F4F98"/>
                </a:buClr>
                <a:buSzPct val="130000"/>
                <a:buFont typeface="Wingdings" pitchFamily="2" charset="2"/>
                <a:buChar char="Ø"/>
              </a:pPr>
              <a:r>
                <a:rPr lang="en-US" altLang="zh-CN" sz="2000" dirty="0"/>
                <a:t>Convolutional neural networks</a:t>
              </a:r>
              <a:r>
                <a:rPr lang="zh-CN" altLang="en-US" sz="2000" dirty="0"/>
                <a:t> </a:t>
              </a:r>
              <a:r>
                <a:rPr lang="en-US" altLang="zh-CN" sz="2000" dirty="0"/>
                <a:t>(CNN)</a:t>
              </a:r>
              <a:r>
                <a:rPr lang="zh-CN" altLang="en-US" sz="2000" dirty="0"/>
                <a:t> </a:t>
              </a:r>
              <a:r>
                <a:rPr lang="en-US" altLang="zh-CN" sz="2000" dirty="0"/>
                <a:t>based,</a:t>
              </a:r>
              <a:r>
                <a:rPr lang="zh-CN" altLang="en-US" sz="2000" dirty="0"/>
                <a:t> </a:t>
              </a:r>
              <a:r>
                <a:rPr lang="en-US" altLang="zh-CN" sz="2000" dirty="0"/>
                <a:t>such</a:t>
              </a:r>
              <a:r>
                <a:rPr lang="zh-CN" altLang="en-US" sz="2000" dirty="0"/>
                <a:t> </a:t>
              </a:r>
              <a:r>
                <a:rPr lang="en-US" altLang="zh-CN" sz="2000" dirty="0"/>
                <a:t>as</a:t>
              </a:r>
              <a:r>
                <a:rPr lang="zh-CN" altLang="en-US" sz="2000" dirty="0"/>
                <a:t> </a:t>
              </a:r>
              <a:r>
                <a:rPr lang="en-US" altLang="zh-CN" sz="2000" dirty="0" err="1"/>
                <a:t>ConvE</a:t>
              </a:r>
              <a:endParaRPr lang="en-US" altLang="zh-CN" sz="2000" dirty="0"/>
            </a:p>
            <a:p>
              <a:pPr marL="342900" indent="-342900">
                <a:lnSpc>
                  <a:spcPct val="150000"/>
                </a:lnSpc>
                <a:buClr>
                  <a:srgbClr val="FF0000"/>
                </a:buClr>
                <a:buSzPct val="130000"/>
                <a:buFont typeface="Courier New" panose="02070309020205020404" pitchFamily="49" charset="0"/>
                <a:buChar char="o"/>
              </a:pPr>
              <a:r>
                <a:rPr lang="en-US" altLang="zh-CN" sz="2000" dirty="0"/>
                <a:t>Unable to utilize the graph</a:t>
              </a:r>
              <a:r>
                <a:rPr lang="zh-CN" altLang="en-US" sz="2000" dirty="0"/>
                <a:t> </a:t>
              </a:r>
              <a:r>
                <a:rPr lang="en-US" altLang="zh-CN" sz="2000" dirty="0"/>
                <a:t>structural information</a:t>
              </a:r>
              <a:endParaRPr lang="en-CN" altLang="zh-CN" sz="2000" dirty="0"/>
            </a:p>
          </p:txBody>
        </p:sp>
      </p:grpSp>
      <p:grpSp>
        <p:nvGrpSpPr>
          <p:cNvPr id="16" name="Group 15">
            <a:extLst>
              <a:ext uri="{FF2B5EF4-FFF2-40B4-BE49-F238E27FC236}">
                <a16:creationId xmlns:a16="http://schemas.microsoft.com/office/drawing/2014/main" id="{3BBFD61B-4C56-DF41-DF94-D4F7657E52B3}"/>
              </a:ext>
            </a:extLst>
          </p:cNvPr>
          <p:cNvGrpSpPr/>
          <p:nvPr/>
        </p:nvGrpSpPr>
        <p:grpSpPr>
          <a:xfrm>
            <a:off x="451946" y="3931444"/>
            <a:ext cx="11239312" cy="2055726"/>
            <a:chOff x="1669001" y="1222049"/>
            <a:chExt cx="9179513" cy="2055726"/>
          </a:xfrm>
        </p:grpSpPr>
        <p:sp>
          <p:nvSpPr>
            <p:cNvPr id="17" name="Rounded Rectangle 16">
              <a:extLst>
                <a:ext uri="{FF2B5EF4-FFF2-40B4-BE49-F238E27FC236}">
                  <a16:creationId xmlns:a16="http://schemas.microsoft.com/office/drawing/2014/main" id="{7FDCCA6B-E36C-9654-831E-876D61182AEC}"/>
                </a:ext>
              </a:extLst>
            </p:cNvPr>
            <p:cNvSpPr/>
            <p:nvPr/>
          </p:nvSpPr>
          <p:spPr>
            <a:xfrm>
              <a:off x="1669001" y="1439551"/>
              <a:ext cx="9179512" cy="1838224"/>
            </a:xfrm>
            <a:prstGeom prst="roundRect">
              <a:avLst>
                <a:gd name="adj" fmla="val 4167"/>
              </a:avLst>
            </a:prstGeom>
            <a:solidFill>
              <a:schemeClr val="bg1"/>
            </a:solidFill>
            <a:ln>
              <a:solidFill>
                <a:srgbClr val="0F4F98"/>
              </a:solidFill>
            </a:ln>
            <a:effectLst>
              <a:outerShdw blurRad="50800" dist="63500" dir="4800000" sx="101000" sy="101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ound Same Side Corner Rectangle 17">
              <a:extLst>
                <a:ext uri="{FF2B5EF4-FFF2-40B4-BE49-F238E27FC236}">
                  <a16:creationId xmlns:a16="http://schemas.microsoft.com/office/drawing/2014/main" id="{30C6FE36-14C8-6786-C663-AE0A9094D3BA}"/>
                </a:ext>
              </a:extLst>
            </p:cNvPr>
            <p:cNvSpPr/>
            <p:nvPr/>
          </p:nvSpPr>
          <p:spPr>
            <a:xfrm>
              <a:off x="1669001" y="1222049"/>
              <a:ext cx="9179512" cy="435006"/>
            </a:xfrm>
            <a:prstGeom prst="round2SameRect">
              <a:avLst/>
            </a:prstGeom>
            <a:solidFill>
              <a:srgbClr val="4769A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9" name="TextBox 18">
              <a:extLst>
                <a:ext uri="{FF2B5EF4-FFF2-40B4-BE49-F238E27FC236}">
                  <a16:creationId xmlns:a16="http://schemas.microsoft.com/office/drawing/2014/main" id="{226ACE9A-A785-20B8-91B3-3F300ED1AF84}"/>
                </a:ext>
              </a:extLst>
            </p:cNvPr>
            <p:cNvSpPr txBox="1"/>
            <p:nvPr/>
          </p:nvSpPr>
          <p:spPr>
            <a:xfrm>
              <a:off x="1766656" y="1251429"/>
              <a:ext cx="1990284" cy="400110"/>
            </a:xfrm>
            <a:prstGeom prst="rect">
              <a:avLst/>
            </a:prstGeom>
            <a:noFill/>
          </p:spPr>
          <p:txBody>
            <a:bodyPr wrap="none" rtlCol="0">
              <a:spAutoFit/>
            </a:bodyPr>
            <a:lstStyle/>
            <a:p>
              <a:r>
                <a:rPr lang="en-US" altLang="zh-CN" sz="2000" dirty="0">
                  <a:solidFill>
                    <a:schemeClr val="bg1"/>
                  </a:solidFill>
                  <a:latin typeface="Helvetica" pitchFamily="2" charset="0"/>
                </a:rPr>
                <a:t>GNN-based</a:t>
              </a:r>
              <a:r>
                <a:rPr lang="zh-CN" altLang="en-US" sz="2000" dirty="0">
                  <a:solidFill>
                    <a:schemeClr val="bg1"/>
                  </a:solidFill>
                  <a:latin typeface="Helvetica" pitchFamily="2" charset="0"/>
                </a:rPr>
                <a:t> </a:t>
              </a:r>
              <a:r>
                <a:rPr lang="en-US" altLang="zh-CN" sz="2000" dirty="0">
                  <a:solidFill>
                    <a:schemeClr val="bg1"/>
                  </a:solidFill>
                  <a:latin typeface="Helvetica" pitchFamily="2" charset="0"/>
                </a:rPr>
                <a:t>Models</a:t>
              </a:r>
              <a:endParaRPr lang="en-CN" sz="2000" dirty="0">
                <a:solidFill>
                  <a:schemeClr val="bg1"/>
                </a:solidFill>
                <a:latin typeface="Helvetica" pitchFamily="2" charset="0"/>
              </a:endParaRPr>
            </a:p>
          </p:txBody>
        </p:sp>
        <p:sp>
          <p:nvSpPr>
            <p:cNvPr id="20" name="TextBox 19">
              <a:extLst>
                <a:ext uri="{FF2B5EF4-FFF2-40B4-BE49-F238E27FC236}">
                  <a16:creationId xmlns:a16="http://schemas.microsoft.com/office/drawing/2014/main" id="{82A12641-47A2-4CF4-D059-933DA6B968FB}"/>
                </a:ext>
              </a:extLst>
            </p:cNvPr>
            <p:cNvSpPr txBox="1"/>
            <p:nvPr/>
          </p:nvSpPr>
          <p:spPr>
            <a:xfrm>
              <a:off x="1837679" y="1680919"/>
              <a:ext cx="9010835" cy="1429622"/>
            </a:xfrm>
            <a:prstGeom prst="rect">
              <a:avLst/>
            </a:prstGeom>
            <a:noFill/>
          </p:spPr>
          <p:txBody>
            <a:bodyPr wrap="square" rtlCol="0">
              <a:spAutoFit/>
            </a:bodyPr>
            <a:lstStyle/>
            <a:p>
              <a:pPr marL="285750" indent="-285750">
                <a:lnSpc>
                  <a:spcPct val="150000"/>
                </a:lnSpc>
                <a:buClr>
                  <a:srgbClr val="0F4F98"/>
                </a:buClr>
                <a:buSzPct val="130000"/>
                <a:buFont typeface="Wingdings" pitchFamily="2" charset="2"/>
                <a:buChar char="Ø"/>
              </a:pPr>
              <a:r>
                <a:rPr lang="en-US" altLang="zh-CN" sz="2000" dirty="0"/>
                <a:t>E</a:t>
              </a:r>
              <a:r>
                <a:rPr lang="en" altLang="zh-CN" sz="2000" dirty="0" err="1"/>
                <a:t>mploy</a:t>
              </a:r>
              <a:r>
                <a:rPr lang="en" altLang="zh-CN" sz="2000" dirty="0"/>
                <a:t> graph convolutional neural networks to leverage the local neighborhood structures of entity. </a:t>
              </a:r>
              <a:endParaRPr lang="en-US" altLang="zh-CN" sz="2000" dirty="0"/>
            </a:p>
            <a:p>
              <a:pPr marL="342900" indent="-342900">
                <a:lnSpc>
                  <a:spcPct val="150000"/>
                </a:lnSpc>
                <a:buClr>
                  <a:srgbClr val="FF0000"/>
                </a:buClr>
                <a:buSzPct val="130000"/>
                <a:buFont typeface="Courier New" panose="02070309020205020404" pitchFamily="49" charset="0"/>
                <a:buChar char="o"/>
              </a:pPr>
              <a:r>
                <a:rPr lang="en-US" altLang="zh-CN" sz="2000" dirty="0"/>
                <a:t>R</a:t>
              </a:r>
              <a:r>
                <a:rPr lang="en" altLang="zh-CN" sz="2000" dirty="0" err="1"/>
                <a:t>estricted</a:t>
              </a:r>
              <a:r>
                <a:rPr lang="en" altLang="zh-CN" sz="2000" dirty="0"/>
                <a:t> in expressiveness because of the shallow network architecture</a:t>
              </a:r>
            </a:p>
            <a:p>
              <a:pPr marL="342900" indent="-342900">
                <a:lnSpc>
                  <a:spcPct val="150000"/>
                </a:lnSpc>
                <a:buClr>
                  <a:srgbClr val="FF0000"/>
                </a:buClr>
                <a:buSzPct val="130000"/>
                <a:buFont typeface="Courier New" panose="02070309020205020404" pitchFamily="49" charset="0"/>
                <a:buChar char="o"/>
              </a:pPr>
              <a:r>
                <a:rPr lang="en" altLang="zh-CN" sz="2000" b="0" i="0" dirty="0">
                  <a:solidFill>
                    <a:srgbClr val="060607"/>
                  </a:solidFill>
                  <a:effectLst/>
                  <a:latin typeface="-apple-system"/>
                </a:rPr>
                <a:t>The issue of over-smoothing further limits the model‘s ability</a:t>
              </a:r>
              <a:r>
                <a:rPr lang="zh-CN" altLang="en-US" sz="2000" b="0" i="0" dirty="0">
                  <a:solidFill>
                    <a:srgbClr val="060607"/>
                  </a:solidFill>
                  <a:effectLst/>
                  <a:latin typeface="-apple-system"/>
                </a:rPr>
                <a:t> </a:t>
              </a:r>
              <a:r>
                <a:rPr lang="en" altLang="zh-CN" sz="2000" b="0" i="0" dirty="0">
                  <a:solidFill>
                    <a:srgbClr val="060607"/>
                  </a:solidFill>
                  <a:effectLst/>
                  <a:latin typeface="-apple-system"/>
                </a:rPr>
                <a:t>in capturing long-distance information.</a:t>
              </a:r>
              <a:endParaRPr lang="en" altLang="zh-CN" sz="2000" dirty="0"/>
            </a:p>
          </p:txBody>
        </p:sp>
      </p:grpSp>
    </p:spTree>
    <p:extLst>
      <p:ext uri="{BB962C8B-B14F-4D97-AF65-F5344CB8AC3E}">
        <p14:creationId xmlns:p14="http://schemas.microsoft.com/office/powerpoint/2010/main" val="536859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p:txBody>
          <a:bodyPr/>
          <a:lstStyle/>
          <a:p>
            <a:r>
              <a:rPr lang="en-US" altLang="zh-CN" dirty="0"/>
              <a:t>Our</a:t>
            </a:r>
            <a:r>
              <a:rPr lang="zh-CN" altLang="en-US" dirty="0"/>
              <a:t> </a:t>
            </a:r>
            <a:r>
              <a:rPr lang="en-US" altLang="zh-CN" dirty="0"/>
              <a:t>Solution:</a:t>
            </a:r>
            <a:r>
              <a:rPr lang="zh-CN" altLang="en-US" dirty="0"/>
              <a:t> </a:t>
            </a:r>
            <a:r>
              <a:rPr lang="en-US" altLang="zh-CN" dirty="0"/>
              <a:t>TKGE-PN</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4</a:t>
            </a:fld>
            <a:endParaRPr lang="en-CN" dirty="0"/>
          </a:p>
        </p:txBody>
      </p:sp>
      <p:sp>
        <p:nvSpPr>
          <p:cNvPr id="39" name="TextBox 38">
            <a:extLst>
              <a:ext uri="{FF2B5EF4-FFF2-40B4-BE49-F238E27FC236}">
                <a16:creationId xmlns:a16="http://schemas.microsoft.com/office/drawing/2014/main" id="{33001D6F-AC01-18BA-8DFF-ABB57FBBEC08}"/>
              </a:ext>
            </a:extLst>
          </p:cNvPr>
          <p:cNvSpPr txBox="1"/>
          <p:nvPr/>
        </p:nvSpPr>
        <p:spPr>
          <a:xfrm>
            <a:off x="420413" y="2415318"/>
            <a:ext cx="4577230" cy="923330"/>
          </a:xfrm>
          <a:prstGeom prst="rect">
            <a:avLst/>
          </a:prstGeom>
          <a:noFill/>
        </p:spPr>
        <p:txBody>
          <a:bodyPr wrap="square" rtlCol="0">
            <a:spAutoFit/>
          </a:bodyPr>
          <a:lstStyle/>
          <a:p>
            <a:r>
              <a:rPr lang="en-US" altLang="zh-CN" dirty="0"/>
              <a:t>C</a:t>
            </a:r>
            <a:r>
              <a:rPr lang="en" altLang="zh-CN" dirty="0" err="1"/>
              <a:t>omb</a:t>
            </a:r>
            <a:r>
              <a:rPr lang="en-US" altLang="zh-CN" dirty="0" err="1"/>
              <a:t>ine</a:t>
            </a:r>
            <a:r>
              <a:rPr lang="en" altLang="zh-CN" dirty="0"/>
              <a:t> graph paths with local neighborhood</a:t>
            </a:r>
          </a:p>
          <a:p>
            <a:pPr marL="342900" indent="-342900">
              <a:buFont typeface="Arial" panose="020B0604020202020204" pitchFamily="34" charset="0"/>
              <a:buChar char="•"/>
            </a:pPr>
            <a:r>
              <a:rPr lang="en-US" altLang="zh-CN" dirty="0"/>
              <a:t>B</a:t>
            </a:r>
            <a:r>
              <a:rPr lang="en" altLang="zh-CN" dirty="0" err="1"/>
              <a:t>etter</a:t>
            </a:r>
            <a:r>
              <a:rPr lang="en" altLang="zh-CN" dirty="0"/>
              <a:t> learn long-distance dependencies</a:t>
            </a:r>
          </a:p>
          <a:p>
            <a:pPr marL="342900" indent="-342900">
              <a:buFont typeface="Arial" panose="020B0604020202020204" pitchFamily="34" charset="0"/>
              <a:buChar char="•"/>
            </a:pPr>
            <a:r>
              <a:rPr lang="en" altLang="zh-CN" dirty="0"/>
              <a:t>avoiding the problem of over-smoothing</a:t>
            </a:r>
            <a:endParaRPr lang="en-CN" dirty="0">
              <a:latin typeface="Helvetica" pitchFamily="2" charset="0"/>
            </a:endParaRPr>
          </a:p>
        </p:txBody>
      </p:sp>
      <p:sp>
        <p:nvSpPr>
          <p:cNvPr id="40" name="TextBox 39">
            <a:extLst>
              <a:ext uri="{FF2B5EF4-FFF2-40B4-BE49-F238E27FC236}">
                <a16:creationId xmlns:a16="http://schemas.microsoft.com/office/drawing/2014/main" id="{3C6C3A3D-19CC-625E-9517-F48EA3452CEB}"/>
              </a:ext>
            </a:extLst>
          </p:cNvPr>
          <p:cNvSpPr txBox="1"/>
          <p:nvPr/>
        </p:nvSpPr>
        <p:spPr>
          <a:xfrm>
            <a:off x="420413" y="3904246"/>
            <a:ext cx="4056614" cy="1200329"/>
          </a:xfrm>
          <a:prstGeom prst="rect">
            <a:avLst/>
          </a:prstGeom>
          <a:noFill/>
        </p:spPr>
        <p:txBody>
          <a:bodyPr wrap="square" rtlCol="0">
            <a:spAutoFit/>
          </a:bodyPr>
          <a:lstStyle/>
          <a:p>
            <a:r>
              <a:rPr lang="en" altLang="zh-CN" dirty="0"/>
              <a:t>Transformer</a:t>
            </a:r>
            <a:r>
              <a:rPr lang="en-US" altLang="zh-CN" dirty="0"/>
              <a:t>-based</a:t>
            </a:r>
          </a:p>
          <a:p>
            <a:pPr marL="342900" indent="-342900">
              <a:buFont typeface="Arial" panose="020B0604020202020204" pitchFamily="34" charset="0"/>
              <a:buChar char="•"/>
            </a:pPr>
            <a:r>
              <a:rPr lang="en-US" altLang="zh-CN" dirty="0"/>
              <a:t>S</a:t>
            </a:r>
            <a:r>
              <a:rPr lang="en" altLang="zh-CN" dirty="0"/>
              <a:t>elf</a:t>
            </a:r>
            <a:r>
              <a:rPr lang="en-US" altLang="zh-CN" dirty="0"/>
              <a:t>-</a:t>
            </a:r>
            <a:r>
              <a:rPr lang="en" altLang="zh-CN" dirty="0"/>
              <a:t>attention mechanism provides TKGE-PN a more powerful expressive capacity. </a:t>
            </a:r>
            <a:endParaRPr lang="en-CN" dirty="0">
              <a:latin typeface="Helvetica" pitchFamily="2" charset="0"/>
            </a:endParaRPr>
          </a:p>
        </p:txBody>
      </p:sp>
      <p:sp>
        <p:nvSpPr>
          <p:cNvPr id="10" name="文本框 9">
            <a:extLst>
              <a:ext uri="{FF2B5EF4-FFF2-40B4-BE49-F238E27FC236}">
                <a16:creationId xmlns:a16="http://schemas.microsoft.com/office/drawing/2014/main" id="{C6938CAE-AA4E-0D58-6916-CA4D020847C4}"/>
              </a:ext>
            </a:extLst>
          </p:cNvPr>
          <p:cNvSpPr txBox="1"/>
          <p:nvPr/>
        </p:nvSpPr>
        <p:spPr>
          <a:xfrm>
            <a:off x="420413" y="1208415"/>
            <a:ext cx="11771587" cy="369332"/>
          </a:xfrm>
          <a:prstGeom prst="rect">
            <a:avLst/>
          </a:prstGeom>
          <a:noFill/>
        </p:spPr>
        <p:txBody>
          <a:bodyPr wrap="square">
            <a:spAutoFit/>
          </a:bodyPr>
          <a:lstStyle/>
          <a:p>
            <a:r>
              <a:rPr lang="en" altLang="zh-CN" b="0" i="0" dirty="0">
                <a:solidFill>
                  <a:srgbClr val="FF0000"/>
                </a:solidFill>
                <a:effectLst/>
                <a:latin typeface="Arial" panose="020B0604020202020204" pitchFamily="34" charset="0"/>
              </a:rPr>
              <a:t>Transformer-based</a:t>
            </a:r>
            <a:r>
              <a:rPr lang="en" altLang="zh-CN" b="0" i="0" dirty="0">
                <a:effectLst/>
                <a:latin typeface="Arial" panose="020B0604020202020204" pitchFamily="34" charset="0"/>
              </a:rPr>
              <a:t> knowledge graph embedding method that</a:t>
            </a:r>
            <a:r>
              <a:rPr lang="zh-CN" altLang="en-US" b="0" i="0" dirty="0">
                <a:effectLst/>
                <a:latin typeface="Arial" panose="020B0604020202020204" pitchFamily="34" charset="0"/>
              </a:rPr>
              <a:t> </a:t>
            </a:r>
            <a:r>
              <a:rPr lang="en" altLang="zh-CN" b="0" i="0" dirty="0">
                <a:effectLst/>
                <a:latin typeface="Arial" panose="020B0604020202020204" pitchFamily="34" charset="0"/>
              </a:rPr>
              <a:t>combines </a:t>
            </a:r>
            <a:r>
              <a:rPr lang="en" altLang="zh-CN" b="0" i="0" dirty="0">
                <a:solidFill>
                  <a:srgbClr val="FF0000"/>
                </a:solidFill>
                <a:effectLst/>
                <a:latin typeface="Arial" panose="020B0604020202020204" pitchFamily="34" charset="0"/>
              </a:rPr>
              <a:t>graph paths </a:t>
            </a:r>
            <a:r>
              <a:rPr lang="en" altLang="zh-CN" b="0" i="0" dirty="0">
                <a:effectLst/>
                <a:latin typeface="Arial" panose="020B0604020202020204" pitchFamily="34" charset="0"/>
              </a:rPr>
              <a:t>and </a:t>
            </a:r>
            <a:r>
              <a:rPr lang="en" altLang="zh-CN" b="0" i="0" dirty="0">
                <a:solidFill>
                  <a:srgbClr val="FF0000"/>
                </a:solidFill>
                <a:effectLst/>
                <a:latin typeface="Arial" panose="020B0604020202020204" pitchFamily="34" charset="0"/>
              </a:rPr>
              <a:t>local neighborhood</a:t>
            </a:r>
            <a:endParaRPr lang="zh-CN" altLang="en-US" dirty="0">
              <a:solidFill>
                <a:srgbClr val="FF0000"/>
              </a:solidFill>
            </a:endParaRPr>
          </a:p>
        </p:txBody>
      </p:sp>
      <p:pic>
        <p:nvPicPr>
          <p:cNvPr id="14" name="图片 13">
            <a:extLst>
              <a:ext uri="{FF2B5EF4-FFF2-40B4-BE49-F238E27FC236}">
                <a16:creationId xmlns:a16="http://schemas.microsoft.com/office/drawing/2014/main" id="{EC998637-8950-621E-C0A7-445997EE17A3}"/>
              </a:ext>
            </a:extLst>
          </p:cNvPr>
          <p:cNvPicPr>
            <a:picLocks noChangeAspect="1"/>
          </p:cNvPicPr>
          <p:nvPr/>
        </p:nvPicPr>
        <p:blipFill>
          <a:blip r:embed="rId3"/>
          <a:stretch>
            <a:fillRect/>
          </a:stretch>
        </p:blipFill>
        <p:spPr>
          <a:xfrm>
            <a:off x="4997643" y="2073871"/>
            <a:ext cx="7063354" cy="3945735"/>
          </a:xfrm>
          <a:prstGeom prst="rect">
            <a:avLst/>
          </a:prstGeom>
        </p:spPr>
      </p:pic>
    </p:spTree>
    <p:extLst>
      <p:ext uri="{BB962C8B-B14F-4D97-AF65-F5344CB8AC3E}">
        <p14:creationId xmlns:p14="http://schemas.microsoft.com/office/powerpoint/2010/main" val="3568115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a:xfrm>
            <a:off x="-132080" y="136525"/>
            <a:ext cx="12324080" cy="767760"/>
          </a:xfrm>
        </p:spPr>
        <p:txBody>
          <a:bodyPr>
            <a:normAutofit/>
          </a:bodyPr>
          <a:lstStyle/>
          <a:p>
            <a:r>
              <a:rPr lang="en" altLang="zh-CN" dirty="0"/>
              <a:t>Biased Random Walk Graph Path Sampling</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5</a:t>
            </a:fld>
            <a:endParaRPr lang="en-CN" dirty="0"/>
          </a:p>
        </p:txBody>
      </p:sp>
      <p:pic>
        <p:nvPicPr>
          <p:cNvPr id="9" name="图片 8">
            <a:extLst>
              <a:ext uri="{FF2B5EF4-FFF2-40B4-BE49-F238E27FC236}">
                <a16:creationId xmlns:a16="http://schemas.microsoft.com/office/drawing/2014/main" id="{CA174968-BCE7-0EC8-CCD0-E2D5148CB6A5}"/>
              </a:ext>
            </a:extLst>
          </p:cNvPr>
          <p:cNvPicPr>
            <a:picLocks noChangeAspect="1"/>
          </p:cNvPicPr>
          <p:nvPr/>
        </p:nvPicPr>
        <p:blipFill>
          <a:blip r:embed="rId3"/>
          <a:stretch>
            <a:fillRect/>
          </a:stretch>
        </p:blipFill>
        <p:spPr>
          <a:xfrm>
            <a:off x="4131310" y="987735"/>
            <a:ext cx="3797300" cy="215900"/>
          </a:xfrm>
          <a:prstGeom prst="rect">
            <a:avLst/>
          </a:prstGeom>
        </p:spPr>
      </p:pic>
      <p:sp>
        <p:nvSpPr>
          <p:cNvPr id="3" name="Rounded Rectangle 5">
            <a:extLst>
              <a:ext uri="{FF2B5EF4-FFF2-40B4-BE49-F238E27FC236}">
                <a16:creationId xmlns:a16="http://schemas.microsoft.com/office/drawing/2014/main" id="{37496527-6986-DC64-7D43-F24B5CA2453A}"/>
              </a:ext>
            </a:extLst>
          </p:cNvPr>
          <p:cNvSpPr/>
          <p:nvPr/>
        </p:nvSpPr>
        <p:spPr>
          <a:xfrm>
            <a:off x="709151" y="1491920"/>
            <a:ext cx="10773698" cy="461910"/>
          </a:xfrm>
          <a:prstGeom prst="roundRect">
            <a:avLst/>
          </a:prstGeom>
          <a:solidFill>
            <a:srgbClr val="4769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a:t>
            </a:r>
            <a:r>
              <a:rPr lang="en" altLang="zh-CN" dirty="0" err="1"/>
              <a:t>mpossible</a:t>
            </a:r>
            <a:r>
              <a:rPr lang="en" altLang="zh-CN" dirty="0"/>
              <a:t> to traverse all graph paths within the graph</a:t>
            </a:r>
            <a:endParaRPr lang="en-CN"/>
          </a:p>
        </p:txBody>
      </p:sp>
      <p:sp>
        <p:nvSpPr>
          <p:cNvPr id="6" name="Round Same Side Corner Rectangle 10">
            <a:extLst>
              <a:ext uri="{FF2B5EF4-FFF2-40B4-BE49-F238E27FC236}">
                <a16:creationId xmlns:a16="http://schemas.microsoft.com/office/drawing/2014/main" id="{A68B25DC-C6B5-4B0E-7A83-2300CB5B3294}"/>
              </a:ext>
            </a:extLst>
          </p:cNvPr>
          <p:cNvSpPr/>
          <p:nvPr/>
        </p:nvSpPr>
        <p:spPr>
          <a:xfrm>
            <a:off x="913174" y="1137959"/>
            <a:ext cx="1626826" cy="353962"/>
          </a:xfrm>
          <a:prstGeom prst="round2SameRect">
            <a:avLst/>
          </a:prstGeom>
          <a:solidFill>
            <a:srgbClr val="008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Helvetica" pitchFamily="2" charset="0"/>
              </a:rPr>
              <a:t>Problem-1</a:t>
            </a:r>
            <a:endParaRPr lang="en-CN" sz="2000" b="1" dirty="0">
              <a:solidFill>
                <a:schemeClr val="bg1"/>
              </a:solidFill>
              <a:latin typeface="Helvetica" pitchFamily="2" charset="0"/>
            </a:endParaRPr>
          </a:p>
        </p:txBody>
      </p:sp>
      <p:sp>
        <p:nvSpPr>
          <p:cNvPr id="16" name="Rounded Rectangle 5">
            <a:extLst>
              <a:ext uri="{FF2B5EF4-FFF2-40B4-BE49-F238E27FC236}">
                <a16:creationId xmlns:a16="http://schemas.microsoft.com/office/drawing/2014/main" id="{0813B6C3-6001-4188-52A9-F3AFAF435111}"/>
              </a:ext>
            </a:extLst>
          </p:cNvPr>
          <p:cNvSpPr/>
          <p:nvPr/>
        </p:nvSpPr>
        <p:spPr>
          <a:xfrm>
            <a:off x="709151" y="3035317"/>
            <a:ext cx="10773698" cy="461910"/>
          </a:xfrm>
          <a:prstGeom prst="roundRect">
            <a:avLst/>
          </a:prstGeom>
          <a:solidFill>
            <a:srgbClr val="4769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a:t>
            </a:r>
            <a:r>
              <a:rPr lang="en" altLang="zh-CN" dirty="0" err="1"/>
              <a:t>ot</a:t>
            </a:r>
            <a:r>
              <a:rPr lang="en" altLang="zh-CN" dirty="0"/>
              <a:t> all paths contribute meaningfully to high-quality knowledge graph embeddings.</a:t>
            </a:r>
            <a:endParaRPr lang="en-CN"/>
          </a:p>
        </p:txBody>
      </p:sp>
      <p:sp>
        <p:nvSpPr>
          <p:cNvPr id="17" name="Round Same Side Corner Rectangle 10">
            <a:extLst>
              <a:ext uri="{FF2B5EF4-FFF2-40B4-BE49-F238E27FC236}">
                <a16:creationId xmlns:a16="http://schemas.microsoft.com/office/drawing/2014/main" id="{E0D721D7-EFA0-AF90-D5A5-F124F1E4C62C}"/>
              </a:ext>
            </a:extLst>
          </p:cNvPr>
          <p:cNvSpPr/>
          <p:nvPr/>
        </p:nvSpPr>
        <p:spPr>
          <a:xfrm>
            <a:off x="913174" y="2681356"/>
            <a:ext cx="1626826" cy="353962"/>
          </a:xfrm>
          <a:prstGeom prst="round2SameRect">
            <a:avLst/>
          </a:prstGeom>
          <a:solidFill>
            <a:srgbClr val="008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Helvetica" pitchFamily="2" charset="0"/>
              </a:rPr>
              <a:t>Problem-2</a:t>
            </a:r>
            <a:endParaRPr lang="en-CN" sz="2000" b="1" dirty="0">
              <a:solidFill>
                <a:schemeClr val="bg1"/>
              </a:solidFill>
              <a:latin typeface="Helvetica" pitchFamily="2" charset="0"/>
            </a:endParaRPr>
          </a:p>
        </p:txBody>
      </p:sp>
      <p:sp>
        <p:nvSpPr>
          <p:cNvPr id="21" name="文本框 20">
            <a:extLst>
              <a:ext uri="{FF2B5EF4-FFF2-40B4-BE49-F238E27FC236}">
                <a16:creationId xmlns:a16="http://schemas.microsoft.com/office/drawing/2014/main" id="{60A126E3-848F-BE23-EF97-8012DBC05F59}"/>
              </a:ext>
            </a:extLst>
          </p:cNvPr>
          <p:cNvSpPr txBox="1"/>
          <p:nvPr/>
        </p:nvSpPr>
        <p:spPr>
          <a:xfrm>
            <a:off x="934972" y="2129633"/>
            <a:ext cx="10429569" cy="369332"/>
          </a:xfrm>
          <a:prstGeom prst="rect">
            <a:avLst/>
          </a:prstGeom>
          <a:noFill/>
        </p:spPr>
        <p:txBody>
          <a:bodyPr wrap="square">
            <a:spAutoFit/>
          </a:bodyPr>
          <a:lstStyle/>
          <a:p>
            <a:r>
              <a:rPr lang="en-US" altLang="zh-CN" dirty="0"/>
              <a:t>S</a:t>
            </a:r>
            <a:r>
              <a:rPr lang="en" altLang="zh-CN" dirty="0" err="1"/>
              <a:t>amples</a:t>
            </a:r>
            <a:r>
              <a:rPr lang="en" altLang="zh-CN" dirty="0"/>
              <a:t> a number of graph paths equal to the node degree of the central entity , rather than a fixed value.</a:t>
            </a:r>
            <a:endParaRPr lang="zh-CN" altLang="en-US" dirty="0"/>
          </a:p>
        </p:txBody>
      </p:sp>
      <p:grpSp>
        <p:nvGrpSpPr>
          <p:cNvPr id="50" name="组合 49">
            <a:extLst>
              <a:ext uri="{FF2B5EF4-FFF2-40B4-BE49-F238E27FC236}">
                <a16:creationId xmlns:a16="http://schemas.microsoft.com/office/drawing/2014/main" id="{3BB393D7-C476-C87E-F74B-6B92A99D2C19}"/>
              </a:ext>
            </a:extLst>
          </p:cNvPr>
          <p:cNvGrpSpPr/>
          <p:nvPr/>
        </p:nvGrpSpPr>
        <p:grpSpPr>
          <a:xfrm>
            <a:off x="2899244" y="4085209"/>
            <a:ext cx="5711356" cy="1455487"/>
            <a:chOff x="3011005" y="3833209"/>
            <a:chExt cx="5711356" cy="1455487"/>
          </a:xfrm>
        </p:grpSpPr>
        <p:pic>
          <p:nvPicPr>
            <p:cNvPr id="23" name="图片 22">
              <a:extLst>
                <a:ext uri="{FF2B5EF4-FFF2-40B4-BE49-F238E27FC236}">
                  <a16:creationId xmlns:a16="http://schemas.microsoft.com/office/drawing/2014/main" id="{0B9BB810-0DF7-21C6-2683-3F26005F0D58}"/>
                </a:ext>
              </a:extLst>
            </p:cNvPr>
            <p:cNvPicPr>
              <a:picLocks noChangeAspect="1"/>
            </p:cNvPicPr>
            <p:nvPr/>
          </p:nvPicPr>
          <p:blipFill>
            <a:blip r:embed="rId4"/>
            <a:stretch>
              <a:fillRect/>
            </a:stretch>
          </p:blipFill>
          <p:spPr>
            <a:xfrm>
              <a:off x="4477364" y="3833209"/>
              <a:ext cx="2752090" cy="704326"/>
            </a:xfrm>
            <a:prstGeom prst="rect">
              <a:avLst/>
            </a:prstGeom>
          </p:spPr>
        </p:pic>
        <p:sp>
          <p:nvSpPr>
            <p:cNvPr id="24" name="文本框 23">
              <a:extLst>
                <a:ext uri="{FF2B5EF4-FFF2-40B4-BE49-F238E27FC236}">
                  <a16:creationId xmlns:a16="http://schemas.microsoft.com/office/drawing/2014/main" id="{56CFA33E-8A19-2A69-B7F9-CD9C154D8FC0}"/>
                </a:ext>
              </a:extLst>
            </p:cNvPr>
            <p:cNvSpPr txBox="1"/>
            <p:nvPr/>
          </p:nvSpPr>
          <p:spPr>
            <a:xfrm>
              <a:off x="3011005" y="3983537"/>
              <a:ext cx="1294295" cy="369332"/>
            </a:xfrm>
            <a:prstGeom prst="rect">
              <a:avLst/>
            </a:prstGeom>
            <a:noFill/>
          </p:spPr>
          <p:txBody>
            <a:bodyPr wrap="square">
              <a:spAutoFit/>
            </a:bodyPr>
            <a:lstStyle/>
            <a:p>
              <a:r>
                <a:rPr lang="en-US" altLang="zh-CN" dirty="0"/>
                <a:t>Depth</a:t>
              </a:r>
              <a:r>
                <a:rPr lang="zh-CN" altLang="en-US" dirty="0"/>
                <a:t> </a:t>
              </a:r>
              <a:r>
                <a:rPr lang="en-US" altLang="zh-CN" dirty="0"/>
                <a:t>bias</a:t>
              </a:r>
              <a:endParaRPr lang="zh-CN" altLang="en-US" dirty="0"/>
            </a:p>
          </p:txBody>
        </p:sp>
        <p:sp>
          <p:nvSpPr>
            <p:cNvPr id="25" name="文本框 24">
              <a:extLst>
                <a:ext uri="{FF2B5EF4-FFF2-40B4-BE49-F238E27FC236}">
                  <a16:creationId xmlns:a16="http://schemas.microsoft.com/office/drawing/2014/main" id="{4F6323BE-D716-B4C6-60B5-0A760BE63A93}"/>
                </a:ext>
              </a:extLst>
            </p:cNvPr>
            <p:cNvSpPr txBox="1"/>
            <p:nvPr/>
          </p:nvSpPr>
          <p:spPr>
            <a:xfrm>
              <a:off x="3011005" y="4750069"/>
              <a:ext cx="1294295" cy="369332"/>
            </a:xfrm>
            <a:prstGeom prst="rect">
              <a:avLst/>
            </a:prstGeom>
            <a:noFill/>
          </p:spPr>
          <p:txBody>
            <a:bodyPr wrap="square">
              <a:spAutoFit/>
            </a:bodyPr>
            <a:lstStyle/>
            <a:p>
              <a:r>
                <a:rPr lang="en-US" altLang="zh-CN" dirty="0"/>
                <a:t>Degree</a:t>
              </a:r>
              <a:r>
                <a:rPr lang="zh-CN" altLang="en-US" dirty="0"/>
                <a:t> </a:t>
              </a:r>
              <a:r>
                <a:rPr lang="en-US" altLang="zh-CN" dirty="0"/>
                <a:t>bias</a:t>
              </a:r>
              <a:endParaRPr lang="zh-CN" altLang="en-US" dirty="0"/>
            </a:p>
          </p:txBody>
        </p:sp>
        <p:pic>
          <p:nvPicPr>
            <p:cNvPr id="26" name="图片 25">
              <a:extLst>
                <a:ext uri="{FF2B5EF4-FFF2-40B4-BE49-F238E27FC236}">
                  <a16:creationId xmlns:a16="http://schemas.microsoft.com/office/drawing/2014/main" id="{FEC531B8-4C3F-4C68-3A00-A52AED64F357}"/>
                </a:ext>
              </a:extLst>
            </p:cNvPr>
            <p:cNvPicPr>
              <a:picLocks noChangeAspect="1"/>
            </p:cNvPicPr>
            <p:nvPr/>
          </p:nvPicPr>
          <p:blipFill>
            <a:blip r:embed="rId5"/>
            <a:stretch>
              <a:fillRect/>
            </a:stretch>
          </p:blipFill>
          <p:spPr>
            <a:xfrm>
              <a:off x="4417061" y="4653696"/>
              <a:ext cx="4305300" cy="635000"/>
            </a:xfrm>
            <a:prstGeom prst="rect">
              <a:avLst/>
            </a:prstGeom>
          </p:spPr>
        </p:pic>
      </p:grpSp>
      <p:pic>
        <p:nvPicPr>
          <p:cNvPr id="49" name="图片 48">
            <a:extLst>
              <a:ext uri="{FF2B5EF4-FFF2-40B4-BE49-F238E27FC236}">
                <a16:creationId xmlns:a16="http://schemas.microsoft.com/office/drawing/2014/main" id="{1B2C4CCD-1851-6902-0A8D-E28CC2D16744}"/>
              </a:ext>
            </a:extLst>
          </p:cNvPr>
          <p:cNvPicPr>
            <a:picLocks noChangeAspect="1"/>
          </p:cNvPicPr>
          <p:nvPr/>
        </p:nvPicPr>
        <p:blipFill>
          <a:blip r:embed="rId6"/>
          <a:stretch>
            <a:fillRect/>
          </a:stretch>
        </p:blipFill>
        <p:spPr>
          <a:xfrm>
            <a:off x="394191" y="4085209"/>
            <a:ext cx="1831340" cy="1409970"/>
          </a:xfrm>
          <a:prstGeom prst="rect">
            <a:avLst/>
          </a:prstGeom>
        </p:spPr>
      </p:pic>
      <p:sp>
        <p:nvSpPr>
          <p:cNvPr id="51" name="文本框 50">
            <a:extLst>
              <a:ext uri="{FF2B5EF4-FFF2-40B4-BE49-F238E27FC236}">
                <a16:creationId xmlns:a16="http://schemas.microsoft.com/office/drawing/2014/main" id="{44BC6336-5768-220F-1CF9-63958B750C4C}"/>
              </a:ext>
            </a:extLst>
          </p:cNvPr>
          <p:cNvSpPr txBox="1"/>
          <p:nvPr/>
        </p:nvSpPr>
        <p:spPr>
          <a:xfrm>
            <a:off x="4547974" y="3559194"/>
            <a:ext cx="2387348" cy="369332"/>
          </a:xfrm>
          <a:prstGeom prst="rect">
            <a:avLst/>
          </a:prstGeom>
          <a:noFill/>
        </p:spPr>
        <p:txBody>
          <a:bodyPr wrap="square">
            <a:spAutoFit/>
          </a:bodyPr>
          <a:lstStyle/>
          <a:p>
            <a:r>
              <a:rPr lang="en-US" altLang="zh-CN" dirty="0"/>
              <a:t>B</a:t>
            </a:r>
            <a:r>
              <a:rPr lang="en" altLang="zh-CN" dirty="0" err="1"/>
              <a:t>iased</a:t>
            </a:r>
            <a:r>
              <a:rPr lang="en" altLang="zh-CN" dirty="0"/>
              <a:t> random walks </a:t>
            </a:r>
            <a:endParaRPr lang="zh-CN" altLang="en-US" dirty="0"/>
          </a:p>
        </p:txBody>
      </p:sp>
      <p:pic>
        <p:nvPicPr>
          <p:cNvPr id="52" name="图片 51">
            <a:extLst>
              <a:ext uri="{FF2B5EF4-FFF2-40B4-BE49-F238E27FC236}">
                <a16:creationId xmlns:a16="http://schemas.microsoft.com/office/drawing/2014/main" id="{FE0E1FC8-8263-C829-D819-209191FE4613}"/>
              </a:ext>
            </a:extLst>
          </p:cNvPr>
          <p:cNvPicPr>
            <a:picLocks noChangeAspect="1"/>
          </p:cNvPicPr>
          <p:nvPr/>
        </p:nvPicPr>
        <p:blipFill>
          <a:blip r:embed="rId7"/>
          <a:stretch>
            <a:fillRect/>
          </a:stretch>
        </p:blipFill>
        <p:spPr>
          <a:xfrm>
            <a:off x="8610600" y="4308796"/>
            <a:ext cx="3200400" cy="914400"/>
          </a:xfrm>
          <a:prstGeom prst="rect">
            <a:avLst/>
          </a:prstGeom>
        </p:spPr>
      </p:pic>
    </p:spTree>
    <p:extLst>
      <p:ext uri="{BB962C8B-B14F-4D97-AF65-F5344CB8AC3E}">
        <p14:creationId xmlns:p14="http://schemas.microsoft.com/office/powerpoint/2010/main" val="4098094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a:xfrm>
            <a:off x="-132080" y="136525"/>
            <a:ext cx="12324080" cy="767760"/>
          </a:xfrm>
        </p:spPr>
        <p:txBody>
          <a:bodyPr>
            <a:normAutofit/>
          </a:bodyPr>
          <a:lstStyle/>
          <a:p>
            <a:r>
              <a:rPr lang="en-US" altLang="zh-CN" dirty="0"/>
              <a:t>Path-Transformer</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6</a:t>
            </a:fld>
            <a:endParaRPr lang="en-CN" dirty="0"/>
          </a:p>
        </p:txBody>
      </p:sp>
      <p:grpSp>
        <p:nvGrpSpPr>
          <p:cNvPr id="42" name="组合 41">
            <a:extLst>
              <a:ext uri="{FF2B5EF4-FFF2-40B4-BE49-F238E27FC236}">
                <a16:creationId xmlns:a16="http://schemas.microsoft.com/office/drawing/2014/main" id="{65EFC28A-CC0B-7E26-7582-6E4F9DCEB240}"/>
              </a:ext>
            </a:extLst>
          </p:cNvPr>
          <p:cNvGrpSpPr/>
          <p:nvPr/>
        </p:nvGrpSpPr>
        <p:grpSpPr>
          <a:xfrm>
            <a:off x="5888824" y="1635922"/>
            <a:ext cx="5679439" cy="2848244"/>
            <a:chOff x="4450083" y="1796324"/>
            <a:chExt cx="5679439" cy="2848244"/>
          </a:xfrm>
        </p:grpSpPr>
        <p:grpSp>
          <p:nvGrpSpPr>
            <p:cNvPr id="36" name="组合 35">
              <a:extLst>
                <a:ext uri="{FF2B5EF4-FFF2-40B4-BE49-F238E27FC236}">
                  <a16:creationId xmlns:a16="http://schemas.microsoft.com/office/drawing/2014/main" id="{8BC4B7A3-5714-E309-9C3E-1A0B23AF2913}"/>
                </a:ext>
              </a:extLst>
            </p:cNvPr>
            <p:cNvGrpSpPr/>
            <p:nvPr/>
          </p:nvGrpSpPr>
          <p:grpSpPr>
            <a:xfrm>
              <a:off x="4450083" y="1796324"/>
              <a:ext cx="5679439" cy="2848244"/>
              <a:chOff x="3444243" y="1085124"/>
              <a:chExt cx="5679439" cy="2848244"/>
            </a:xfrm>
          </p:grpSpPr>
          <p:sp>
            <p:nvSpPr>
              <p:cNvPr id="5" name="矩形: 圆角 218">
                <a:extLst>
                  <a:ext uri="{FF2B5EF4-FFF2-40B4-BE49-F238E27FC236}">
                    <a16:creationId xmlns:a16="http://schemas.microsoft.com/office/drawing/2014/main" id="{1ACB18EF-270D-52D0-EAAA-529F706AF599}"/>
                  </a:ext>
                </a:extLst>
              </p:cNvPr>
              <p:cNvSpPr/>
              <p:nvPr/>
            </p:nvSpPr>
            <p:spPr>
              <a:xfrm rot="16200000">
                <a:off x="5991339" y="11999"/>
                <a:ext cx="585247" cy="5679438"/>
              </a:xfrm>
              <a:prstGeom prst="roundRect">
                <a:avLst/>
              </a:prstGeom>
              <a:solidFill>
                <a:schemeClr val="accent6">
                  <a:lumMod val="20000"/>
                  <a:lumOff val="8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Path-Transformer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7" name="矩形: 圆角 218">
                <a:extLst>
                  <a:ext uri="{FF2B5EF4-FFF2-40B4-BE49-F238E27FC236}">
                    <a16:creationId xmlns:a16="http://schemas.microsoft.com/office/drawing/2014/main" id="{C17A2C7F-63A6-C1AB-82BB-FAFE9DED36E9}"/>
                  </a:ext>
                </a:extLst>
              </p:cNvPr>
              <p:cNvSpPr/>
              <p:nvPr/>
            </p:nvSpPr>
            <p:spPr>
              <a:xfrm rot="16200000">
                <a:off x="3601198" y="33080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 name="矩形: 圆角 218">
                <a:extLst>
                  <a:ext uri="{FF2B5EF4-FFF2-40B4-BE49-F238E27FC236}">
                    <a16:creationId xmlns:a16="http://schemas.microsoft.com/office/drawing/2014/main" id="{3CD26833-33B7-34EC-6488-73E1EFC065A7}"/>
                  </a:ext>
                </a:extLst>
              </p:cNvPr>
              <p:cNvSpPr/>
              <p:nvPr/>
            </p:nvSpPr>
            <p:spPr>
              <a:xfrm rot="16200000">
                <a:off x="4580622" y="3308005"/>
                <a:ext cx="468408" cy="782317"/>
              </a:xfrm>
              <a:prstGeom prst="roundRect">
                <a:avLst/>
              </a:prstGeom>
              <a:solidFill>
                <a:schemeClr val="accent2">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 name="矩形: 圆角 218">
                <a:extLst>
                  <a:ext uri="{FF2B5EF4-FFF2-40B4-BE49-F238E27FC236}">
                    <a16:creationId xmlns:a16="http://schemas.microsoft.com/office/drawing/2014/main" id="{FA531599-F470-077C-C482-05A21DF93B63}"/>
                  </a:ext>
                </a:extLst>
              </p:cNvPr>
              <p:cNvSpPr/>
              <p:nvPr/>
            </p:nvSpPr>
            <p:spPr>
              <a:xfrm rot="16200000">
                <a:off x="5560046" y="3308004"/>
                <a:ext cx="468408" cy="782317"/>
              </a:xfrm>
              <a:prstGeom prst="roundRect">
                <a:avLst/>
              </a:prstGeom>
              <a:solidFill>
                <a:schemeClr val="accent1">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r</a:t>
                </a:r>
                <a:r>
                  <a:rPr lang="en-US" altLang="zh-CN" baseline="-25000"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圆角 218">
                <a:extLst>
                  <a:ext uri="{FF2B5EF4-FFF2-40B4-BE49-F238E27FC236}">
                    <a16:creationId xmlns:a16="http://schemas.microsoft.com/office/drawing/2014/main" id="{0A21C63A-914D-B075-F892-A294DA929558}"/>
                  </a:ext>
                </a:extLst>
              </p:cNvPr>
              <p:cNvSpPr/>
              <p:nvPr/>
            </p:nvSpPr>
            <p:spPr>
              <a:xfrm rot="16200000">
                <a:off x="6539470" y="3308002"/>
                <a:ext cx="468408" cy="782317"/>
              </a:xfrm>
              <a:prstGeom prst="roundRect">
                <a:avLst/>
              </a:prstGeom>
              <a:solidFill>
                <a:schemeClr val="accent4">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[mask]</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 name="矩形: 圆角 218">
                <a:extLst>
                  <a:ext uri="{FF2B5EF4-FFF2-40B4-BE49-F238E27FC236}">
                    <a16:creationId xmlns:a16="http://schemas.microsoft.com/office/drawing/2014/main" id="{910E17DD-C53B-5E44-652B-CD1E50F654DB}"/>
                  </a:ext>
                </a:extLst>
              </p:cNvPr>
              <p:cNvSpPr/>
              <p:nvPr/>
            </p:nvSpPr>
            <p:spPr>
              <a:xfrm rot="16200000">
                <a:off x="7518894" y="3308001"/>
                <a:ext cx="468408" cy="782317"/>
              </a:xfrm>
              <a:prstGeom prst="roundRect">
                <a:avLst/>
              </a:prstGeom>
              <a:solidFill>
                <a:schemeClr val="accent1">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r</a:t>
                </a:r>
                <a:r>
                  <a:rPr lang="en-US" altLang="zh-CN" baseline="-25000" dirty="0">
                    <a:solidFill>
                      <a:schemeClr val="tx1"/>
                    </a:solidFill>
                    <a:latin typeface="Times New Roman" panose="02020603050405020304" pitchFamily="18" charset="0"/>
                    <a:cs typeface="Times New Roman" panose="02020603050405020304" pitchFamily="18" charset="0"/>
                  </a:rPr>
                  <a:t>2</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 name="矩形: 圆角 218">
                <a:extLst>
                  <a:ext uri="{FF2B5EF4-FFF2-40B4-BE49-F238E27FC236}">
                    <a16:creationId xmlns:a16="http://schemas.microsoft.com/office/drawing/2014/main" id="{A27A017F-3DE6-24E7-3CB7-60DC6A476CA3}"/>
                  </a:ext>
                </a:extLst>
              </p:cNvPr>
              <p:cNvSpPr/>
              <p:nvPr/>
            </p:nvSpPr>
            <p:spPr>
              <a:xfrm rot="16200000">
                <a:off x="8498319" y="3308000"/>
                <a:ext cx="468408" cy="782317"/>
              </a:xfrm>
              <a:prstGeom prst="roundRect">
                <a:avLst/>
              </a:prstGeom>
              <a:solidFill>
                <a:schemeClr val="accent2">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2</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5" name="直线箭头连接符 14">
                <a:extLst>
                  <a:ext uri="{FF2B5EF4-FFF2-40B4-BE49-F238E27FC236}">
                    <a16:creationId xmlns:a16="http://schemas.microsoft.com/office/drawing/2014/main" id="{BB089E8C-328E-3CC4-EC74-1A258145B1C4}"/>
                  </a:ext>
                </a:extLst>
              </p:cNvPr>
              <p:cNvCxnSpPr>
                <a:stCxn id="7" idx="3"/>
              </p:cNvCxnSpPr>
              <p:nvPr/>
            </p:nvCxnSpPr>
            <p:spPr>
              <a:xfrm flipH="1" flipV="1">
                <a:off x="3835402" y="3144342"/>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2A5940A2-A16E-79CE-3101-C025D8E7B7EC}"/>
                  </a:ext>
                </a:extLst>
              </p:cNvPr>
              <p:cNvCxnSpPr/>
              <p:nvPr/>
            </p:nvCxnSpPr>
            <p:spPr>
              <a:xfrm flipH="1" flipV="1">
                <a:off x="4814824" y="3144336"/>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2946A896-98AE-DB16-3F7C-AD1116A5F4DF}"/>
                  </a:ext>
                </a:extLst>
              </p:cNvPr>
              <p:cNvCxnSpPr/>
              <p:nvPr/>
            </p:nvCxnSpPr>
            <p:spPr>
              <a:xfrm flipH="1" flipV="1">
                <a:off x="5794246" y="3135795"/>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25D68C38-0050-DC4C-12B5-DC09FC6960A1}"/>
                  </a:ext>
                </a:extLst>
              </p:cNvPr>
              <p:cNvCxnSpPr/>
              <p:nvPr/>
            </p:nvCxnSpPr>
            <p:spPr>
              <a:xfrm flipH="1" flipV="1">
                <a:off x="6781792" y="3155862"/>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26A58567-D9B0-31B9-78FD-560F7C77761F}"/>
                  </a:ext>
                </a:extLst>
              </p:cNvPr>
              <p:cNvCxnSpPr/>
              <p:nvPr/>
            </p:nvCxnSpPr>
            <p:spPr>
              <a:xfrm flipH="1" flipV="1">
                <a:off x="7744456" y="3128620"/>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F787E80F-EEF9-07AF-5E14-4C35E95C50AB}"/>
                  </a:ext>
                </a:extLst>
              </p:cNvPr>
              <p:cNvCxnSpPr/>
              <p:nvPr/>
            </p:nvCxnSpPr>
            <p:spPr>
              <a:xfrm flipH="1" flipV="1">
                <a:off x="8748760" y="3157481"/>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圆角 218">
                <a:extLst>
                  <a:ext uri="{FF2B5EF4-FFF2-40B4-BE49-F238E27FC236}">
                    <a16:creationId xmlns:a16="http://schemas.microsoft.com/office/drawing/2014/main" id="{AF54431B-1D45-5DC9-34DE-42142D9D2FBF}"/>
                  </a:ext>
                </a:extLst>
              </p:cNvPr>
              <p:cNvSpPr/>
              <p:nvPr/>
            </p:nvSpPr>
            <p:spPr>
              <a:xfrm rot="16200000">
                <a:off x="3601198" y="159604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PATH</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9" name="矩形: 圆角 218">
                <a:extLst>
                  <a:ext uri="{FF2B5EF4-FFF2-40B4-BE49-F238E27FC236}">
                    <a16:creationId xmlns:a16="http://schemas.microsoft.com/office/drawing/2014/main" id="{288ECF27-9DD6-A66A-7564-629B27FF297B}"/>
                  </a:ext>
                </a:extLst>
              </p:cNvPr>
              <p:cNvSpPr/>
              <p:nvPr/>
            </p:nvSpPr>
            <p:spPr>
              <a:xfrm rot="16200000">
                <a:off x="6539471" y="1596044"/>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MERP</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0" name="矩形: 圆角 218">
                <a:extLst>
                  <a:ext uri="{FF2B5EF4-FFF2-40B4-BE49-F238E27FC236}">
                    <a16:creationId xmlns:a16="http://schemas.microsoft.com/office/drawing/2014/main" id="{88F772A6-0A0D-B771-D854-F23441771117}"/>
                  </a:ext>
                </a:extLst>
              </p:cNvPr>
              <p:cNvSpPr/>
              <p:nvPr/>
            </p:nvSpPr>
            <p:spPr>
              <a:xfrm rot="16200000">
                <a:off x="7518895" y="1593941"/>
                <a:ext cx="468408" cy="782317"/>
              </a:xfrm>
              <a:prstGeom prst="roundRect">
                <a:avLst/>
              </a:prstGeom>
              <a:solidFill>
                <a:schemeClr val="accent2">
                  <a:lumMod val="40000"/>
                  <a:lumOff val="60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1" name="圆角矩形 30">
                <a:extLst>
                  <a:ext uri="{FF2B5EF4-FFF2-40B4-BE49-F238E27FC236}">
                    <a16:creationId xmlns:a16="http://schemas.microsoft.com/office/drawing/2014/main" id="{47080B89-075B-68D5-6077-D5917A82EC47}"/>
                  </a:ext>
                </a:extLst>
              </p:cNvPr>
              <p:cNvSpPr/>
              <p:nvPr/>
            </p:nvSpPr>
            <p:spPr>
              <a:xfrm>
                <a:off x="4917034" y="1085124"/>
                <a:ext cx="4047640" cy="1259840"/>
              </a:xfrm>
              <a:prstGeom prst="roundRect">
                <a:avLst/>
              </a:prstGeom>
              <a:noFill/>
              <a:ln w="28575">
                <a:solidFill>
                  <a:schemeClr val="tx1">
                    <a:lumMod val="50000"/>
                    <a:lumOff val="50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32" name="直线箭头连接符 31">
                <a:extLst>
                  <a:ext uri="{FF2B5EF4-FFF2-40B4-BE49-F238E27FC236}">
                    <a16:creationId xmlns:a16="http://schemas.microsoft.com/office/drawing/2014/main" id="{3F4DCC47-BACE-5417-2E28-65933E8C0155}"/>
                  </a:ext>
                </a:extLst>
              </p:cNvPr>
              <p:cNvCxnSpPr/>
              <p:nvPr/>
            </p:nvCxnSpPr>
            <p:spPr>
              <a:xfrm flipH="1" flipV="1">
                <a:off x="3835402" y="2228551"/>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C47016FD-A1BF-1931-54A2-7DCE7C4E3615}"/>
                  </a:ext>
                </a:extLst>
              </p:cNvPr>
              <p:cNvCxnSpPr/>
              <p:nvPr/>
            </p:nvCxnSpPr>
            <p:spPr>
              <a:xfrm flipH="1" flipV="1">
                <a:off x="6781792" y="2218626"/>
                <a:ext cx="1" cy="32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B7BC60A5-C84D-5409-D08F-E6DBDC947A00}"/>
                  </a:ext>
                </a:extLst>
              </p:cNvPr>
              <p:cNvSpPr txBox="1"/>
              <p:nvPr/>
            </p:nvSpPr>
            <p:spPr>
              <a:xfrm>
                <a:off x="5054602" y="1128989"/>
                <a:ext cx="4008118" cy="369332"/>
              </a:xfrm>
              <a:prstGeom prst="rect">
                <a:avLst/>
              </a:prstGeom>
              <a:noFill/>
            </p:spPr>
            <p:txBody>
              <a:bodyPr wrap="square">
                <a:spAutoFit/>
              </a:bodyPr>
              <a:lstStyle/>
              <a:p>
                <a:r>
                  <a:rPr lang="en" altLang="zh-CN" dirty="0"/>
                  <a:t>Masked Entity and Relation Prediction</a:t>
                </a:r>
                <a:endParaRPr lang="zh-CN" altLang="en-US" dirty="0"/>
              </a:p>
            </p:txBody>
          </p:sp>
        </p:grpSp>
        <p:pic>
          <p:nvPicPr>
            <p:cNvPr id="37" name="图片 36">
              <a:extLst>
                <a:ext uri="{FF2B5EF4-FFF2-40B4-BE49-F238E27FC236}">
                  <a16:creationId xmlns:a16="http://schemas.microsoft.com/office/drawing/2014/main" id="{FB5CAE1B-AB1E-14D7-AE55-88D3F5A16637}"/>
                </a:ext>
              </a:extLst>
            </p:cNvPr>
            <p:cNvPicPr>
              <a:picLocks noChangeAspect="1"/>
            </p:cNvPicPr>
            <p:nvPr/>
          </p:nvPicPr>
          <p:blipFill>
            <a:blip r:embed="rId3"/>
            <a:stretch>
              <a:fillRect/>
            </a:stretch>
          </p:blipFill>
          <p:spPr>
            <a:xfrm>
              <a:off x="6015587" y="2403311"/>
              <a:ext cx="515879" cy="534986"/>
            </a:xfrm>
            <a:prstGeom prst="rect">
              <a:avLst/>
            </a:prstGeom>
          </p:spPr>
        </p:pic>
      </p:grpSp>
      <p:pic>
        <p:nvPicPr>
          <p:cNvPr id="40" name="图片 39">
            <a:extLst>
              <a:ext uri="{FF2B5EF4-FFF2-40B4-BE49-F238E27FC236}">
                <a16:creationId xmlns:a16="http://schemas.microsoft.com/office/drawing/2014/main" id="{A63B53A9-F46C-DD02-D57E-C4CC36E99060}"/>
              </a:ext>
            </a:extLst>
          </p:cNvPr>
          <p:cNvPicPr>
            <a:picLocks noChangeAspect="1"/>
          </p:cNvPicPr>
          <p:nvPr/>
        </p:nvPicPr>
        <p:blipFill>
          <a:blip r:embed="rId4"/>
          <a:stretch>
            <a:fillRect/>
          </a:stretch>
        </p:blipFill>
        <p:spPr>
          <a:xfrm>
            <a:off x="0" y="1885138"/>
            <a:ext cx="2540000" cy="3124200"/>
          </a:xfrm>
          <a:prstGeom prst="rect">
            <a:avLst/>
          </a:prstGeom>
        </p:spPr>
      </p:pic>
      <p:sp>
        <p:nvSpPr>
          <p:cNvPr id="41" name="文本框 40">
            <a:extLst>
              <a:ext uri="{FF2B5EF4-FFF2-40B4-BE49-F238E27FC236}">
                <a16:creationId xmlns:a16="http://schemas.microsoft.com/office/drawing/2014/main" id="{EAD595DD-5B35-4926-DB92-24F4D5A77AD3}"/>
              </a:ext>
            </a:extLst>
          </p:cNvPr>
          <p:cNvSpPr txBox="1"/>
          <p:nvPr/>
        </p:nvSpPr>
        <p:spPr>
          <a:xfrm>
            <a:off x="736605" y="821330"/>
            <a:ext cx="5400035" cy="646331"/>
          </a:xfrm>
          <a:prstGeom prst="rect">
            <a:avLst/>
          </a:prstGeom>
          <a:noFill/>
        </p:spPr>
        <p:txBody>
          <a:bodyPr wrap="square">
            <a:spAutoFit/>
          </a:bodyPr>
          <a:lstStyle/>
          <a:p>
            <a:r>
              <a:rPr lang="en-US" altLang="zh-CN" dirty="0"/>
              <a:t>Use</a:t>
            </a:r>
            <a:r>
              <a:rPr lang="zh-CN" altLang="en-US" dirty="0"/>
              <a:t> </a:t>
            </a:r>
            <a:r>
              <a:rPr lang="en" altLang="zh-CN" dirty="0"/>
              <a:t>Transformer</a:t>
            </a:r>
            <a:r>
              <a:rPr lang="zh-CN" altLang="en-US" dirty="0"/>
              <a:t> </a:t>
            </a:r>
            <a:r>
              <a:rPr lang="en-US" altLang="zh-CN" dirty="0"/>
              <a:t>to</a:t>
            </a:r>
            <a:r>
              <a:rPr lang="zh-CN" altLang="en-US" dirty="0"/>
              <a:t> </a:t>
            </a:r>
            <a:endParaRPr lang="en-US" altLang="zh-CN" dirty="0"/>
          </a:p>
          <a:p>
            <a:r>
              <a:rPr lang="en-US" altLang="zh-CN" dirty="0"/>
              <a:t>extract</a:t>
            </a:r>
            <a:r>
              <a:rPr lang="zh-CN" altLang="en-US" dirty="0"/>
              <a:t> </a:t>
            </a:r>
            <a:r>
              <a:rPr lang="en-US" altLang="zh-CN" dirty="0"/>
              <a:t>the</a:t>
            </a:r>
            <a:r>
              <a:rPr lang="zh-CN" altLang="en-US" dirty="0"/>
              <a:t> </a:t>
            </a:r>
            <a:r>
              <a:rPr lang="en-US" altLang="zh-CN" dirty="0"/>
              <a:t>semantic</a:t>
            </a:r>
            <a:r>
              <a:rPr lang="zh-CN" altLang="en-US" dirty="0"/>
              <a:t> </a:t>
            </a:r>
            <a:r>
              <a:rPr lang="en-US" altLang="zh-CN" dirty="0"/>
              <a:t>information</a:t>
            </a:r>
            <a:r>
              <a:rPr lang="en" altLang="zh-CN" dirty="0"/>
              <a:t>.</a:t>
            </a:r>
            <a:endParaRPr lang="zh-CN" altLang="en-US" dirty="0"/>
          </a:p>
        </p:txBody>
      </p:sp>
      <p:sp>
        <p:nvSpPr>
          <p:cNvPr id="44" name="文本框 43">
            <a:extLst>
              <a:ext uri="{FF2B5EF4-FFF2-40B4-BE49-F238E27FC236}">
                <a16:creationId xmlns:a16="http://schemas.microsoft.com/office/drawing/2014/main" id="{87B444E7-6A6B-7E80-EB4F-1E98A4F03313}"/>
              </a:ext>
            </a:extLst>
          </p:cNvPr>
          <p:cNvSpPr txBox="1"/>
          <p:nvPr/>
        </p:nvSpPr>
        <p:spPr>
          <a:xfrm>
            <a:off x="5888824" y="5048249"/>
            <a:ext cx="5460378" cy="646331"/>
          </a:xfrm>
          <a:prstGeom prst="rect">
            <a:avLst/>
          </a:prstGeom>
          <a:noFill/>
        </p:spPr>
        <p:txBody>
          <a:bodyPr wrap="square">
            <a:spAutoFit/>
          </a:bodyPr>
          <a:lstStyle/>
          <a:p>
            <a:r>
              <a:rPr lang="en-US" altLang="zh-CN" dirty="0"/>
              <a:t>E</a:t>
            </a:r>
            <a:r>
              <a:rPr lang="en" altLang="zh-CN" dirty="0" err="1"/>
              <a:t>nhance</a:t>
            </a:r>
            <a:r>
              <a:rPr lang="en" altLang="zh-CN" dirty="0"/>
              <a:t> the Path</a:t>
            </a:r>
            <a:r>
              <a:rPr lang="en-US" altLang="zh-CN" dirty="0"/>
              <a:t>-</a:t>
            </a:r>
            <a:r>
              <a:rPr lang="en" altLang="zh-CN" dirty="0"/>
              <a:t>Transformer’s ability </a:t>
            </a:r>
          </a:p>
          <a:p>
            <a:r>
              <a:rPr lang="en" altLang="zh-CN" dirty="0"/>
              <a:t>to extract information from path contexts.</a:t>
            </a:r>
            <a:endParaRPr lang="zh-CN" altLang="en-US" dirty="0"/>
          </a:p>
        </p:txBody>
      </p:sp>
      <p:pic>
        <p:nvPicPr>
          <p:cNvPr id="45" name="图片 44">
            <a:extLst>
              <a:ext uri="{FF2B5EF4-FFF2-40B4-BE49-F238E27FC236}">
                <a16:creationId xmlns:a16="http://schemas.microsoft.com/office/drawing/2014/main" id="{04501CE6-34FE-EC15-B65F-B4522B5FD9EE}"/>
              </a:ext>
            </a:extLst>
          </p:cNvPr>
          <p:cNvPicPr>
            <a:picLocks noChangeAspect="1"/>
          </p:cNvPicPr>
          <p:nvPr/>
        </p:nvPicPr>
        <p:blipFill>
          <a:blip r:embed="rId5"/>
          <a:stretch>
            <a:fillRect/>
          </a:stretch>
        </p:blipFill>
        <p:spPr>
          <a:xfrm>
            <a:off x="2358314" y="1901799"/>
            <a:ext cx="3028561" cy="3124200"/>
          </a:xfrm>
          <a:prstGeom prst="rect">
            <a:avLst/>
          </a:prstGeom>
        </p:spPr>
      </p:pic>
      <p:cxnSp>
        <p:nvCxnSpPr>
          <p:cNvPr id="56" name="直线箭头连接符 55">
            <a:extLst>
              <a:ext uri="{FF2B5EF4-FFF2-40B4-BE49-F238E27FC236}">
                <a16:creationId xmlns:a16="http://schemas.microsoft.com/office/drawing/2014/main" id="{D8953ED5-A0DE-F86F-686D-E412C681E473}"/>
              </a:ext>
            </a:extLst>
          </p:cNvPr>
          <p:cNvCxnSpPr/>
          <p:nvPr/>
        </p:nvCxnSpPr>
        <p:spPr>
          <a:xfrm flipH="1">
            <a:off x="8056880" y="2543899"/>
            <a:ext cx="566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梯形 56">
            <a:extLst>
              <a:ext uri="{FF2B5EF4-FFF2-40B4-BE49-F238E27FC236}">
                <a16:creationId xmlns:a16="http://schemas.microsoft.com/office/drawing/2014/main" id="{A2C2AA1A-272F-CBF0-1C34-CD6F0F967A24}"/>
              </a:ext>
            </a:extLst>
          </p:cNvPr>
          <p:cNvSpPr/>
          <p:nvPr/>
        </p:nvSpPr>
        <p:spPr>
          <a:xfrm rot="5400000">
            <a:off x="4325428" y="3140541"/>
            <a:ext cx="2081863" cy="491443"/>
          </a:xfrm>
          <a:prstGeom prst="trapezoid">
            <a:avLst>
              <a:gd name="adj" fmla="val 155148"/>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梯形 57">
            <a:extLst>
              <a:ext uri="{FF2B5EF4-FFF2-40B4-BE49-F238E27FC236}">
                <a16:creationId xmlns:a16="http://schemas.microsoft.com/office/drawing/2014/main" id="{964C01EE-0837-1F48-A3D6-FE3E9EEA7DC2}"/>
              </a:ext>
            </a:extLst>
          </p:cNvPr>
          <p:cNvSpPr/>
          <p:nvPr/>
        </p:nvSpPr>
        <p:spPr>
          <a:xfrm rot="5400000">
            <a:off x="1296683" y="3201516"/>
            <a:ext cx="2081863" cy="491443"/>
          </a:xfrm>
          <a:prstGeom prst="trapezoid">
            <a:avLst>
              <a:gd name="adj" fmla="val 155148"/>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9371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DCF-FFAC-7164-893F-2D6774C9FBB2}"/>
              </a:ext>
            </a:extLst>
          </p:cNvPr>
          <p:cNvSpPr>
            <a:spLocks noGrp="1"/>
          </p:cNvSpPr>
          <p:nvPr>
            <p:ph type="title"/>
          </p:nvPr>
        </p:nvSpPr>
        <p:spPr>
          <a:xfrm>
            <a:off x="-132080" y="136525"/>
            <a:ext cx="12324080" cy="767760"/>
          </a:xfrm>
        </p:spPr>
        <p:txBody>
          <a:bodyPr>
            <a:normAutofit/>
          </a:bodyPr>
          <a:lstStyle/>
          <a:p>
            <a:r>
              <a:rPr lang="en-US" altLang="zh-CN" dirty="0"/>
              <a:t>Neighbor-Transformer</a:t>
            </a:r>
            <a:endParaRPr lang="en-CN" dirty="0"/>
          </a:p>
        </p:txBody>
      </p:sp>
      <p:sp>
        <p:nvSpPr>
          <p:cNvPr id="4" name="Slide Number Placeholder 3">
            <a:extLst>
              <a:ext uri="{FF2B5EF4-FFF2-40B4-BE49-F238E27FC236}">
                <a16:creationId xmlns:a16="http://schemas.microsoft.com/office/drawing/2014/main" id="{33FC6BF1-E2B9-E41A-8F9E-92C2E8E6D059}"/>
              </a:ext>
            </a:extLst>
          </p:cNvPr>
          <p:cNvSpPr>
            <a:spLocks noGrp="1"/>
          </p:cNvSpPr>
          <p:nvPr>
            <p:ph type="sldNum" sz="quarter" idx="12"/>
          </p:nvPr>
        </p:nvSpPr>
        <p:spPr/>
        <p:txBody>
          <a:bodyPr/>
          <a:lstStyle/>
          <a:p>
            <a:fld id="{BD27C9A7-3197-3643-9634-DE32A04B23B5}" type="slidenum">
              <a:rPr lang="en-CN" smtClean="0"/>
              <a:pPr/>
              <a:t>7</a:t>
            </a:fld>
            <a:endParaRPr lang="en-CN" dirty="0"/>
          </a:p>
        </p:txBody>
      </p:sp>
      <p:pic>
        <p:nvPicPr>
          <p:cNvPr id="3" name="图片 2">
            <a:extLst>
              <a:ext uri="{FF2B5EF4-FFF2-40B4-BE49-F238E27FC236}">
                <a16:creationId xmlns:a16="http://schemas.microsoft.com/office/drawing/2014/main" id="{BA37CD5B-92EE-47EF-76F5-B1ECC914A7F3}"/>
              </a:ext>
            </a:extLst>
          </p:cNvPr>
          <p:cNvPicPr>
            <a:picLocks noChangeAspect="1"/>
          </p:cNvPicPr>
          <p:nvPr/>
        </p:nvPicPr>
        <p:blipFill rotWithShape="1">
          <a:blip r:embed="rId3"/>
          <a:srcRect l="23265"/>
          <a:stretch/>
        </p:blipFill>
        <p:spPr>
          <a:xfrm>
            <a:off x="-57" y="2113482"/>
            <a:ext cx="5420085" cy="3945735"/>
          </a:xfrm>
          <a:prstGeom prst="rect">
            <a:avLst/>
          </a:prstGeom>
        </p:spPr>
      </p:pic>
      <p:sp>
        <p:nvSpPr>
          <p:cNvPr id="14" name="矩形 13">
            <a:extLst>
              <a:ext uri="{FF2B5EF4-FFF2-40B4-BE49-F238E27FC236}">
                <a16:creationId xmlns:a16="http://schemas.microsoft.com/office/drawing/2014/main" id="{13B39701-0DD3-C5EC-9BF8-B58341020FCD}"/>
              </a:ext>
            </a:extLst>
          </p:cNvPr>
          <p:cNvSpPr/>
          <p:nvPr/>
        </p:nvSpPr>
        <p:spPr>
          <a:xfrm>
            <a:off x="2570921" y="1508883"/>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文本框 16">
            <a:extLst>
              <a:ext uri="{FF2B5EF4-FFF2-40B4-BE49-F238E27FC236}">
                <a16:creationId xmlns:a16="http://schemas.microsoft.com/office/drawing/2014/main" id="{BD1958B6-33C8-F167-05ED-FEC6DB49BF7A}"/>
              </a:ext>
            </a:extLst>
          </p:cNvPr>
          <p:cNvSpPr txBox="1"/>
          <p:nvPr/>
        </p:nvSpPr>
        <p:spPr>
          <a:xfrm>
            <a:off x="6974605" y="3448956"/>
            <a:ext cx="3968944" cy="830997"/>
          </a:xfrm>
          <a:prstGeom prst="rect">
            <a:avLst/>
          </a:prstGeom>
          <a:noFill/>
        </p:spPr>
        <p:txBody>
          <a:bodyPr wrap="square">
            <a:spAutoFit/>
          </a:bodyPr>
          <a:lstStyle/>
          <a:p>
            <a:pPr marL="285750" indent="-285750">
              <a:buFont typeface="Arial" panose="020B0604020202020204" pitchFamily="34" charset="0"/>
              <a:buChar char="•"/>
            </a:pPr>
            <a:r>
              <a:rPr lang="en" altLang="zh-CN" sz="1600" dirty="0">
                <a:solidFill>
                  <a:srgbClr val="060607"/>
                </a:solidFill>
                <a:latin typeface="Helvetica" pitchFamily="2" charset="0"/>
              </a:rPr>
              <a:t>M</a:t>
            </a:r>
            <a:r>
              <a:rPr lang="en" altLang="zh-CN" sz="1600" b="0" i="0" dirty="0">
                <a:solidFill>
                  <a:srgbClr val="060607"/>
                </a:solidFill>
                <a:effectLst/>
                <a:latin typeface="Helvetica" pitchFamily="2" charset="0"/>
              </a:rPr>
              <a:t>odel completes the learning of local neighborhood information while aggregating path information</a:t>
            </a:r>
            <a:endParaRPr lang="zh-CN" altLang="en-US" sz="1600" dirty="0">
              <a:latin typeface="Helvetica" pitchFamily="2" charset="0"/>
            </a:endParaRPr>
          </a:p>
        </p:txBody>
      </p:sp>
      <p:sp>
        <p:nvSpPr>
          <p:cNvPr id="23" name="文本框 22">
            <a:extLst>
              <a:ext uri="{FF2B5EF4-FFF2-40B4-BE49-F238E27FC236}">
                <a16:creationId xmlns:a16="http://schemas.microsoft.com/office/drawing/2014/main" id="{4DB27BD2-D682-BBEE-2DD0-2E951F2AEF96}"/>
              </a:ext>
            </a:extLst>
          </p:cNvPr>
          <p:cNvSpPr txBox="1"/>
          <p:nvPr/>
        </p:nvSpPr>
        <p:spPr>
          <a:xfrm>
            <a:off x="7223650" y="2171651"/>
            <a:ext cx="3470855" cy="830997"/>
          </a:xfrm>
          <a:prstGeom prst="rect">
            <a:avLst/>
          </a:prstGeom>
          <a:noFill/>
        </p:spPr>
        <p:txBody>
          <a:bodyPr wrap="square">
            <a:spAutoFit/>
          </a:bodyPr>
          <a:lstStyle/>
          <a:p>
            <a:pPr marL="285750" indent="-285750">
              <a:buFont typeface="Arial" panose="020B0604020202020204" pitchFamily="34" charset="0"/>
              <a:buChar char="•"/>
            </a:pPr>
            <a:r>
              <a:rPr lang="en-US" altLang="zh-CN" sz="1600" dirty="0">
                <a:latin typeface="Helvetica" pitchFamily="2" charset="0"/>
              </a:rPr>
              <a:t>G</a:t>
            </a:r>
            <a:r>
              <a:rPr lang="en" altLang="zh-CN" sz="1600" dirty="0" err="1">
                <a:latin typeface="Helvetica" pitchFamily="2" charset="0"/>
              </a:rPr>
              <a:t>raph</a:t>
            </a:r>
            <a:r>
              <a:rPr lang="en" altLang="zh-CN" sz="1600" dirty="0">
                <a:latin typeface="Helvetica" pitchFamily="2" charset="0"/>
              </a:rPr>
              <a:t> paths</a:t>
            </a:r>
            <a:r>
              <a:rPr lang="zh-CN" altLang="en-US" sz="1600" dirty="0">
                <a:latin typeface="Helvetica" pitchFamily="2" charset="0"/>
              </a:rPr>
              <a:t> </a:t>
            </a:r>
            <a:r>
              <a:rPr lang="en" altLang="zh-CN" sz="1600" dirty="0">
                <a:latin typeface="Helvetica" pitchFamily="2" charset="0"/>
              </a:rPr>
              <a:t>cover the first-order neighborhood of the central entity</a:t>
            </a:r>
            <a:endParaRPr lang="zh-CN" altLang="en-US" sz="1600" dirty="0">
              <a:latin typeface="Helvetica" pitchFamily="2" charset="0"/>
            </a:endParaRPr>
          </a:p>
        </p:txBody>
      </p:sp>
      <p:sp>
        <p:nvSpPr>
          <p:cNvPr id="25" name="文本框 24">
            <a:extLst>
              <a:ext uri="{FF2B5EF4-FFF2-40B4-BE49-F238E27FC236}">
                <a16:creationId xmlns:a16="http://schemas.microsoft.com/office/drawing/2014/main" id="{E6BF9E89-E180-788B-4517-1481808C1664}"/>
              </a:ext>
            </a:extLst>
          </p:cNvPr>
          <p:cNvSpPr txBox="1"/>
          <p:nvPr/>
        </p:nvSpPr>
        <p:spPr>
          <a:xfrm>
            <a:off x="2133862" y="1139551"/>
            <a:ext cx="7792196" cy="369332"/>
          </a:xfrm>
          <a:prstGeom prst="rect">
            <a:avLst/>
          </a:prstGeom>
          <a:noFill/>
        </p:spPr>
        <p:txBody>
          <a:bodyPr wrap="square">
            <a:spAutoFit/>
          </a:bodyPr>
          <a:lstStyle/>
          <a:p>
            <a:pPr algn="ctr"/>
            <a:r>
              <a:rPr lang="en-US" altLang="zh-CN" dirty="0"/>
              <a:t>C</a:t>
            </a:r>
            <a:r>
              <a:rPr lang="en" altLang="zh-CN" dirty="0" err="1"/>
              <a:t>ombine</a:t>
            </a:r>
            <a:r>
              <a:rPr lang="en" altLang="zh-CN" dirty="0"/>
              <a:t> both local neighborhood information and graph path information </a:t>
            </a:r>
            <a:endParaRPr lang="zh-CN" altLang="en-US" dirty="0"/>
          </a:p>
        </p:txBody>
      </p:sp>
      <p:cxnSp>
        <p:nvCxnSpPr>
          <p:cNvPr id="34" name="直线箭头连接符 33">
            <a:extLst>
              <a:ext uri="{FF2B5EF4-FFF2-40B4-BE49-F238E27FC236}">
                <a16:creationId xmlns:a16="http://schemas.microsoft.com/office/drawing/2014/main" id="{B5151478-B71A-656F-3302-98627FEE4D84}"/>
              </a:ext>
            </a:extLst>
          </p:cNvPr>
          <p:cNvCxnSpPr>
            <a:stCxn id="23" idx="2"/>
            <a:endCxn id="17" idx="0"/>
          </p:cNvCxnSpPr>
          <p:nvPr/>
        </p:nvCxnSpPr>
        <p:spPr>
          <a:xfrm flipH="1">
            <a:off x="8959077" y="3002648"/>
            <a:ext cx="1" cy="446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DE5B4F79-8B59-C8F0-FCDB-9B30D2516663}"/>
              </a:ext>
            </a:extLst>
          </p:cNvPr>
          <p:cNvPicPr>
            <a:picLocks noChangeAspect="1"/>
          </p:cNvPicPr>
          <p:nvPr/>
        </p:nvPicPr>
        <p:blipFill>
          <a:blip r:embed="rId4"/>
          <a:stretch>
            <a:fillRect/>
          </a:stretch>
        </p:blipFill>
        <p:spPr>
          <a:xfrm>
            <a:off x="7263586" y="4621845"/>
            <a:ext cx="3606800" cy="457200"/>
          </a:xfrm>
          <a:prstGeom prst="rect">
            <a:avLst/>
          </a:prstGeom>
        </p:spPr>
      </p:pic>
      <p:pic>
        <p:nvPicPr>
          <p:cNvPr id="43" name="图片 42">
            <a:extLst>
              <a:ext uri="{FF2B5EF4-FFF2-40B4-BE49-F238E27FC236}">
                <a16:creationId xmlns:a16="http://schemas.microsoft.com/office/drawing/2014/main" id="{9CDE8880-7E53-717F-A486-20CC9C70B686}"/>
              </a:ext>
            </a:extLst>
          </p:cNvPr>
          <p:cNvPicPr>
            <a:picLocks noChangeAspect="1"/>
          </p:cNvPicPr>
          <p:nvPr/>
        </p:nvPicPr>
        <p:blipFill>
          <a:blip r:embed="rId5"/>
          <a:stretch>
            <a:fillRect/>
          </a:stretch>
        </p:blipFill>
        <p:spPr>
          <a:xfrm>
            <a:off x="7866836" y="5203949"/>
            <a:ext cx="2400300" cy="1016000"/>
          </a:xfrm>
          <a:prstGeom prst="rect">
            <a:avLst/>
          </a:prstGeom>
        </p:spPr>
      </p:pic>
      <p:pic>
        <p:nvPicPr>
          <p:cNvPr id="46" name="图片 45">
            <a:extLst>
              <a:ext uri="{FF2B5EF4-FFF2-40B4-BE49-F238E27FC236}">
                <a16:creationId xmlns:a16="http://schemas.microsoft.com/office/drawing/2014/main" id="{1D332822-BFD4-DB89-BA27-66DA1CF08EA1}"/>
              </a:ext>
            </a:extLst>
          </p:cNvPr>
          <p:cNvPicPr>
            <a:picLocks noChangeAspect="1"/>
          </p:cNvPicPr>
          <p:nvPr/>
        </p:nvPicPr>
        <p:blipFill>
          <a:blip r:embed="rId6"/>
          <a:stretch>
            <a:fillRect/>
          </a:stretch>
        </p:blipFill>
        <p:spPr>
          <a:xfrm>
            <a:off x="2611561" y="1677732"/>
            <a:ext cx="584200" cy="368300"/>
          </a:xfrm>
          <a:prstGeom prst="rect">
            <a:avLst/>
          </a:prstGeom>
        </p:spPr>
      </p:pic>
      <p:cxnSp>
        <p:nvCxnSpPr>
          <p:cNvPr id="50" name="直线箭头连接符 49">
            <a:extLst>
              <a:ext uri="{FF2B5EF4-FFF2-40B4-BE49-F238E27FC236}">
                <a16:creationId xmlns:a16="http://schemas.microsoft.com/office/drawing/2014/main" id="{1708A3D9-A357-0E26-4AB5-C714EB3ABEED}"/>
              </a:ext>
            </a:extLst>
          </p:cNvPr>
          <p:cNvCxnSpPr>
            <a:cxnSpLocks/>
          </p:cNvCxnSpPr>
          <p:nvPr/>
        </p:nvCxnSpPr>
        <p:spPr>
          <a:xfrm>
            <a:off x="2903661" y="2012084"/>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BD9256F8-6BE1-5270-1509-E9F78330DBFF}"/>
              </a:ext>
            </a:extLst>
          </p:cNvPr>
          <p:cNvCxnSpPr>
            <a:cxnSpLocks/>
          </p:cNvCxnSpPr>
          <p:nvPr/>
        </p:nvCxnSpPr>
        <p:spPr>
          <a:xfrm>
            <a:off x="5098221" y="4158437"/>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3" name="图片 52">
            <a:extLst>
              <a:ext uri="{FF2B5EF4-FFF2-40B4-BE49-F238E27FC236}">
                <a16:creationId xmlns:a16="http://schemas.microsoft.com/office/drawing/2014/main" id="{46F2E411-C9B1-03BA-DBDD-E5C8009DC5A7}"/>
              </a:ext>
            </a:extLst>
          </p:cNvPr>
          <p:cNvPicPr>
            <a:picLocks noChangeAspect="1"/>
          </p:cNvPicPr>
          <p:nvPr/>
        </p:nvPicPr>
        <p:blipFill>
          <a:blip r:embed="rId7"/>
          <a:stretch>
            <a:fillRect/>
          </a:stretch>
        </p:blipFill>
        <p:spPr>
          <a:xfrm>
            <a:off x="4875971" y="4444045"/>
            <a:ext cx="444500" cy="406400"/>
          </a:xfrm>
          <a:prstGeom prst="rect">
            <a:avLst/>
          </a:prstGeom>
        </p:spPr>
      </p:pic>
    </p:spTree>
    <p:extLst>
      <p:ext uri="{BB962C8B-B14F-4D97-AF65-F5344CB8AC3E}">
        <p14:creationId xmlns:p14="http://schemas.microsoft.com/office/powerpoint/2010/main" val="198237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653C62E-C3A5-D821-A09E-74EBF295C590}"/>
              </a:ext>
            </a:extLst>
          </p:cNvPr>
          <p:cNvPicPr>
            <a:picLocks noChangeAspect="1"/>
          </p:cNvPicPr>
          <p:nvPr/>
        </p:nvPicPr>
        <p:blipFill>
          <a:blip r:embed="rId3"/>
          <a:stretch>
            <a:fillRect/>
          </a:stretch>
        </p:blipFill>
        <p:spPr>
          <a:xfrm>
            <a:off x="838200" y="1319327"/>
            <a:ext cx="10028469" cy="4818874"/>
          </a:xfrm>
          <a:prstGeom prst="rect">
            <a:avLst/>
          </a:prstGeom>
        </p:spPr>
      </p:pic>
      <p:sp>
        <p:nvSpPr>
          <p:cNvPr id="2" name="Title 1">
            <a:extLst>
              <a:ext uri="{FF2B5EF4-FFF2-40B4-BE49-F238E27FC236}">
                <a16:creationId xmlns:a16="http://schemas.microsoft.com/office/drawing/2014/main" id="{99747BDE-0DB3-6868-BEA8-0CEB763ED70B}"/>
              </a:ext>
            </a:extLst>
          </p:cNvPr>
          <p:cNvSpPr>
            <a:spLocks noGrp="1"/>
          </p:cNvSpPr>
          <p:nvPr>
            <p:ph type="title"/>
          </p:nvPr>
        </p:nvSpPr>
        <p:spPr/>
        <p:txBody>
          <a:bodyPr/>
          <a:lstStyle/>
          <a:p>
            <a:r>
              <a:rPr lang="en-US" dirty="0"/>
              <a:t>Experimental</a:t>
            </a:r>
            <a:r>
              <a:rPr lang="zh-CN" altLang="en-US" dirty="0"/>
              <a:t> </a:t>
            </a:r>
            <a:r>
              <a:rPr lang="en-US" altLang="zh-CN" dirty="0"/>
              <a:t>Results</a:t>
            </a:r>
            <a:endParaRPr lang="en-CN" dirty="0"/>
          </a:p>
        </p:txBody>
      </p:sp>
      <p:sp>
        <p:nvSpPr>
          <p:cNvPr id="3" name="Content Placeholder 2">
            <a:extLst>
              <a:ext uri="{FF2B5EF4-FFF2-40B4-BE49-F238E27FC236}">
                <a16:creationId xmlns:a16="http://schemas.microsoft.com/office/drawing/2014/main" id="{0C3886D9-1D48-88DB-D78A-B86A7407F313}"/>
              </a:ext>
            </a:extLst>
          </p:cNvPr>
          <p:cNvSpPr>
            <a:spLocks noGrp="1"/>
          </p:cNvSpPr>
          <p:nvPr>
            <p:ph idx="1"/>
          </p:nvPr>
        </p:nvSpPr>
        <p:spPr>
          <a:xfrm>
            <a:off x="838200" y="859017"/>
            <a:ext cx="10515600" cy="920620"/>
          </a:xfrm>
        </p:spPr>
        <p:txBody>
          <a:bodyPr>
            <a:normAutofit/>
          </a:bodyPr>
          <a:lstStyle/>
          <a:p>
            <a:pPr marL="0" indent="0">
              <a:buNone/>
            </a:pPr>
            <a:r>
              <a:rPr lang="en-US" altLang="zh-CN" dirty="0"/>
              <a:t>Link</a:t>
            </a:r>
            <a:r>
              <a:rPr lang="zh-CN" altLang="en-US" dirty="0"/>
              <a:t> </a:t>
            </a:r>
            <a:r>
              <a:rPr lang="en-US" altLang="zh-CN" dirty="0"/>
              <a:t>Prediction</a:t>
            </a:r>
            <a:r>
              <a:rPr lang="zh-CN" altLang="en-US" dirty="0"/>
              <a:t> </a:t>
            </a:r>
            <a:r>
              <a:rPr lang="en-US" altLang="zh-CN" dirty="0"/>
              <a:t>Results:</a:t>
            </a:r>
            <a:endParaRPr lang="en-CN" dirty="0"/>
          </a:p>
        </p:txBody>
      </p:sp>
      <p:sp>
        <p:nvSpPr>
          <p:cNvPr id="4" name="Slide Number Placeholder 3">
            <a:extLst>
              <a:ext uri="{FF2B5EF4-FFF2-40B4-BE49-F238E27FC236}">
                <a16:creationId xmlns:a16="http://schemas.microsoft.com/office/drawing/2014/main" id="{00261CD4-73BA-58F3-E7FE-4F604BBCDB44}"/>
              </a:ext>
            </a:extLst>
          </p:cNvPr>
          <p:cNvSpPr>
            <a:spLocks noGrp="1"/>
          </p:cNvSpPr>
          <p:nvPr>
            <p:ph type="sldNum" sz="quarter" idx="12"/>
          </p:nvPr>
        </p:nvSpPr>
        <p:spPr/>
        <p:txBody>
          <a:bodyPr/>
          <a:lstStyle/>
          <a:p>
            <a:fld id="{BD27C9A7-3197-3643-9634-DE32A04B23B5}" type="slidenum">
              <a:rPr lang="en-CN" smtClean="0"/>
              <a:pPr/>
              <a:t>8</a:t>
            </a:fld>
            <a:endParaRPr lang="en-CN" dirty="0"/>
          </a:p>
        </p:txBody>
      </p:sp>
      <p:sp>
        <p:nvSpPr>
          <p:cNvPr id="6" name="Rectangle 5">
            <a:extLst>
              <a:ext uri="{FF2B5EF4-FFF2-40B4-BE49-F238E27FC236}">
                <a16:creationId xmlns:a16="http://schemas.microsoft.com/office/drawing/2014/main" id="{C454A4F9-6C01-3009-C73A-88670D52C41E}"/>
              </a:ext>
            </a:extLst>
          </p:cNvPr>
          <p:cNvSpPr/>
          <p:nvPr/>
        </p:nvSpPr>
        <p:spPr>
          <a:xfrm>
            <a:off x="985520" y="5538673"/>
            <a:ext cx="9474200" cy="3785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50355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CE1C-9E69-3400-E192-6EE7A966CA80}"/>
              </a:ext>
            </a:extLst>
          </p:cNvPr>
          <p:cNvSpPr>
            <a:spLocks noGrp="1"/>
          </p:cNvSpPr>
          <p:nvPr>
            <p:ph type="title"/>
          </p:nvPr>
        </p:nvSpPr>
        <p:spPr>
          <a:xfrm>
            <a:off x="838200" y="639406"/>
            <a:ext cx="10515600" cy="767760"/>
          </a:xfrm>
        </p:spPr>
        <p:txBody>
          <a:bodyPr>
            <a:normAutofit fontScale="90000"/>
          </a:bodyPr>
          <a:lstStyle/>
          <a:p>
            <a:r>
              <a:rPr lang="en-US" altLang="zh-CN" dirty="0"/>
              <a:t>Link</a:t>
            </a:r>
            <a:r>
              <a:rPr lang="zh-CN" altLang="en-US" dirty="0"/>
              <a:t> </a:t>
            </a:r>
            <a:r>
              <a:rPr lang="en-US" altLang="zh-CN" dirty="0"/>
              <a:t>Predictions</a:t>
            </a:r>
            <a:r>
              <a:rPr lang="zh-CN" altLang="en-US" dirty="0"/>
              <a:t> </a:t>
            </a:r>
            <a:r>
              <a:rPr lang="en-US" altLang="zh-CN" dirty="0"/>
              <a:t>Results</a:t>
            </a:r>
            <a:r>
              <a:rPr lang="zh-CN" altLang="en-US" dirty="0"/>
              <a:t> </a:t>
            </a:r>
            <a:r>
              <a:rPr lang="en-US" altLang="zh-CN" dirty="0"/>
              <a:t>Under</a:t>
            </a:r>
            <a:r>
              <a:rPr lang="zh-CN" altLang="en-US" dirty="0"/>
              <a:t> </a:t>
            </a:r>
            <a:r>
              <a:rPr lang="en-US" altLang="zh-CN" dirty="0"/>
              <a:t>different</a:t>
            </a:r>
            <a:r>
              <a:rPr lang="zh-CN" altLang="en-US" dirty="0"/>
              <a:t> </a:t>
            </a:r>
            <a:r>
              <a:rPr lang="en-US" altLang="zh-CN" dirty="0"/>
              <a:t>Sample</a:t>
            </a:r>
            <a:r>
              <a:rPr lang="zh-CN" altLang="en-US" dirty="0"/>
              <a:t> </a:t>
            </a:r>
            <a:r>
              <a:rPr lang="en-US" altLang="zh-CN" dirty="0"/>
              <a:t>Length</a:t>
            </a:r>
            <a:endParaRPr lang="en-CN" dirty="0"/>
          </a:p>
        </p:txBody>
      </p:sp>
      <p:sp>
        <p:nvSpPr>
          <p:cNvPr id="4" name="Slide Number Placeholder 3">
            <a:extLst>
              <a:ext uri="{FF2B5EF4-FFF2-40B4-BE49-F238E27FC236}">
                <a16:creationId xmlns:a16="http://schemas.microsoft.com/office/drawing/2014/main" id="{211B55CE-F9F2-2736-802E-AE99F2D95C91}"/>
              </a:ext>
            </a:extLst>
          </p:cNvPr>
          <p:cNvSpPr>
            <a:spLocks noGrp="1"/>
          </p:cNvSpPr>
          <p:nvPr>
            <p:ph type="sldNum" sz="quarter" idx="12"/>
          </p:nvPr>
        </p:nvSpPr>
        <p:spPr/>
        <p:txBody>
          <a:bodyPr/>
          <a:lstStyle/>
          <a:p>
            <a:fld id="{BD27C9A7-3197-3643-9634-DE32A04B23B5}" type="slidenum">
              <a:rPr lang="en-CN" smtClean="0"/>
              <a:pPr/>
              <a:t>9</a:t>
            </a:fld>
            <a:endParaRPr lang="en-CN" dirty="0"/>
          </a:p>
        </p:txBody>
      </p:sp>
      <p:sp>
        <p:nvSpPr>
          <p:cNvPr id="8" name="TextBox 7">
            <a:extLst>
              <a:ext uri="{FF2B5EF4-FFF2-40B4-BE49-F238E27FC236}">
                <a16:creationId xmlns:a16="http://schemas.microsoft.com/office/drawing/2014/main" id="{12DB416B-8997-0EC5-7EEE-E3E8DC9D4DEC}"/>
              </a:ext>
            </a:extLst>
          </p:cNvPr>
          <p:cNvSpPr txBox="1"/>
          <p:nvPr/>
        </p:nvSpPr>
        <p:spPr>
          <a:xfrm>
            <a:off x="2199641" y="4895850"/>
            <a:ext cx="905764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a:t>
            </a:r>
            <a:r>
              <a:rPr lang="en" altLang="zh-CN" dirty="0" err="1"/>
              <a:t>erformance</a:t>
            </a:r>
            <a:r>
              <a:rPr lang="en" altLang="zh-CN" dirty="0"/>
              <a:t> generally shows a trend of first increasing and then decreasing.</a:t>
            </a:r>
          </a:p>
          <a:p>
            <a:pPr marL="285750" indent="-285750">
              <a:buFont typeface="Arial" panose="020B0604020202020204" pitchFamily="34" charset="0"/>
              <a:buChar char="•"/>
            </a:pPr>
            <a:r>
              <a:rPr lang="en" altLang="zh-CN" dirty="0">
                <a:solidFill>
                  <a:srgbClr val="060607"/>
                </a:solidFill>
                <a:latin typeface="-apple-system"/>
              </a:rPr>
              <a:t>P</a:t>
            </a:r>
            <a:r>
              <a:rPr lang="en" altLang="zh-CN" b="0" i="0" dirty="0">
                <a:solidFill>
                  <a:srgbClr val="060607"/>
                </a:solidFill>
                <a:effectLst/>
                <a:latin typeface="-apple-system"/>
              </a:rPr>
              <a:t>erformance discrepancy of the model on the two datasets is due to the varying sparsity levels of the datasets</a:t>
            </a:r>
            <a:endParaRPr lang="en-CN" dirty="0">
              <a:latin typeface="Helvetica" pitchFamily="2" charset="0"/>
            </a:endParaRPr>
          </a:p>
        </p:txBody>
      </p:sp>
      <p:pic>
        <p:nvPicPr>
          <p:cNvPr id="10" name="图片 9">
            <a:extLst>
              <a:ext uri="{FF2B5EF4-FFF2-40B4-BE49-F238E27FC236}">
                <a16:creationId xmlns:a16="http://schemas.microsoft.com/office/drawing/2014/main" id="{4E79FFB1-F1D7-537A-5C6E-916BCDCCD990}"/>
              </a:ext>
            </a:extLst>
          </p:cNvPr>
          <p:cNvPicPr>
            <a:picLocks noChangeAspect="1"/>
          </p:cNvPicPr>
          <p:nvPr/>
        </p:nvPicPr>
        <p:blipFill>
          <a:blip r:embed="rId3"/>
          <a:stretch>
            <a:fillRect/>
          </a:stretch>
        </p:blipFill>
        <p:spPr>
          <a:xfrm>
            <a:off x="2683582" y="1666240"/>
            <a:ext cx="6824836" cy="3229610"/>
          </a:xfrm>
          <a:prstGeom prst="rect">
            <a:avLst/>
          </a:prstGeom>
        </p:spPr>
      </p:pic>
    </p:spTree>
    <p:extLst>
      <p:ext uri="{BB962C8B-B14F-4D97-AF65-F5344CB8AC3E}">
        <p14:creationId xmlns:p14="http://schemas.microsoft.com/office/powerpoint/2010/main" val="3300217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2954</TotalTime>
  <Words>2259</Words>
  <Application>Microsoft Macintosh PowerPoint</Application>
  <PresentationFormat>宽屏</PresentationFormat>
  <Paragraphs>109</Paragraphs>
  <Slides>11</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-apple-system</vt:lpstr>
      <vt:lpstr>PingFangSC-Regular</vt:lpstr>
      <vt:lpstr>Arial</vt:lpstr>
      <vt:lpstr>Calibri</vt:lpstr>
      <vt:lpstr>Calibri Light</vt:lpstr>
      <vt:lpstr>Courier New</vt:lpstr>
      <vt:lpstr>Helvetica</vt:lpstr>
      <vt:lpstr>Times New Roman</vt:lpstr>
      <vt:lpstr>Wingdings</vt:lpstr>
      <vt:lpstr>Office Theme</vt:lpstr>
      <vt:lpstr>A Transformer-based Knowledge Graph Embedding Model Combining Graph Paths and Local Neighborhood</vt:lpstr>
      <vt:lpstr>Introduction</vt:lpstr>
      <vt:lpstr>Existing KGE models</vt:lpstr>
      <vt:lpstr>Our Solution: TKGE-PN</vt:lpstr>
      <vt:lpstr>Biased Random Walk Graph Path Sampling</vt:lpstr>
      <vt:lpstr>Path-Transformer</vt:lpstr>
      <vt:lpstr>Neighbor-Transformer</vt:lpstr>
      <vt:lpstr>Experimental Results</vt:lpstr>
      <vt:lpstr>Link Predictions Results Under different Sample Length</vt:lpstr>
      <vt:lpstr>Ablation Study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xiyang</dc:creator>
  <cp:lastModifiedBy>Sunrisea</cp:lastModifiedBy>
  <cp:revision>603</cp:revision>
  <dcterms:created xsi:type="dcterms:W3CDTF">2022-10-10T13:10:00Z</dcterms:created>
  <dcterms:modified xsi:type="dcterms:W3CDTF">2024-05-10T02:18:22Z</dcterms:modified>
</cp:coreProperties>
</file>